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4" r:id="rId1"/>
  </p:sldMasterIdLst>
  <p:sldIdLst>
    <p:sldId id="256" r:id="rId2"/>
    <p:sldId id="257" r:id="rId3"/>
    <p:sldId id="258" r:id="rId4"/>
    <p:sldId id="260" r:id="rId5"/>
    <p:sldId id="261" r:id="rId6"/>
    <p:sldId id="262" r:id="rId7"/>
    <p:sldId id="263" r:id="rId8"/>
    <p:sldId id="264" r:id="rId9"/>
    <p:sldId id="267" r:id="rId10"/>
    <p:sldId id="266" r:id="rId11"/>
    <p:sldId id="268" r:id="rId12"/>
    <p:sldId id="269" r:id="rId13"/>
    <p:sldId id="271" r:id="rId14"/>
    <p:sldId id="270" r:id="rId15"/>
    <p:sldId id="274" r:id="rId16"/>
    <p:sldId id="273" r:id="rId17"/>
    <p:sldId id="272" r:id="rId18"/>
    <p:sldId id="277" r:id="rId19"/>
    <p:sldId id="276" r:id="rId20"/>
    <p:sldId id="278" r:id="rId21"/>
    <p:sldId id="279" r:id="rId22"/>
    <p:sldId id="280" r:id="rId23"/>
    <p:sldId id="281" r:id="rId24"/>
    <p:sldId id="282" r:id="rId25"/>
    <p:sldId id="284" r:id="rId26"/>
    <p:sldId id="286" r:id="rId27"/>
    <p:sldId id="287" r:id="rId28"/>
    <p:sldId id="283" r:id="rId29"/>
    <p:sldId id="288" r:id="rId30"/>
    <p:sldId id="285" r:id="rId31"/>
    <p:sldId id="289" r:id="rId32"/>
    <p:sldId id="293" r:id="rId33"/>
    <p:sldId id="290" r:id="rId34"/>
    <p:sldId id="291" r:id="rId35"/>
    <p:sldId id="295" r:id="rId36"/>
    <p:sldId id="296" r:id="rId37"/>
    <p:sldId id="297" r:id="rId38"/>
    <p:sldId id="294" r:id="rId39"/>
    <p:sldId id="298" r:id="rId40"/>
    <p:sldId id="299" r:id="rId41"/>
    <p:sldId id="300" r:id="rId42"/>
    <p:sldId id="301" r:id="rId43"/>
    <p:sldId id="259"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53"/>
    <p:restoredTop sz="94667"/>
  </p:normalViewPr>
  <p:slideViewPr>
    <p:cSldViewPr snapToGrid="0" snapToObjects="1">
      <p:cViewPr varScale="1">
        <p:scale>
          <a:sx n="90" d="100"/>
          <a:sy n="90" d="100"/>
        </p:scale>
        <p:origin x="232" y="7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C14669F3-B1DB-CD49-90B6-56FEC8047208}" type="datetimeFigureOut">
              <a:rPr lang="en-US" smtClean="0"/>
              <a:t>8/10/18</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3CAEC2C9-3D58-384E-8609-CD5707AB5829}" type="slidenum">
              <a:rPr lang="en-US" smtClean="0"/>
              <a:t>‹#›</a:t>
            </a:fld>
            <a:endParaRPr lang="en-US"/>
          </a:p>
        </p:txBody>
      </p:sp>
    </p:spTree>
    <p:extLst>
      <p:ext uri="{BB962C8B-B14F-4D97-AF65-F5344CB8AC3E}">
        <p14:creationId xmlns:p14="http://schemas.microsoft.com/office/powerpoint/2010/main" val="190576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14669F3-B1DB-CD49-90B6-56FEC8047208}" type="datetimeFigureOut">
              <a:rPr lang="en-US" smtClean="0"/>
              <a:t>8/10/18</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CAEC2C9-3D58-384E-8609-CD5707AB5829}" type="slidenum">
              <a:rPr lang="en-US" smtClean="0"/>
              <a:t>‹#›</a:t>
            </a:fld>
            <a:endParaRPr lang="en-US"/>
          </a:p>
        </p:txBody>
      </p:sp>
    </p:spTree>
    <p:extLst>
      <p:ext uri="{BB962C8B-B14F-4D97-AF65-F5344CB8AC3E}">
        <p14:creationId xmlns:p14="http://schemas.microsoft.com/office/powerpoint/2010/main" val="1590160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C14669F3-B1DB-CD49-90B6-56FEC8047208}" type="datetimeFigureOut">
              <a:rPr lang="en-US" smtClean="0"/>
              <a:t>8/10/18</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CAEC2C9-3D58-384E-8609-CD5707AB5829}" type="slidenum">
              <a:rPr lang="en-US" smtClean="0"/>
              <a:t>‹#›</a:t>
            </a:fld>
            <a:endParaRPr lang="en-US"/>
          </a:p>
        </p:txBody>
      </p:sp>
    </p:spTree>
    <p:extLst>
      <p:ext uri="{BB962C8B-B14F-4D97-AF65-F5344CB8AC3E}">
        <p14:creationId xmlns:p14="http://schemas.microsoft.com/office/powerpoint/2010/main" val="3763439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C14669F3-B1DB-CD49-90B6-56FEC8047208}" type="datetimeFigureOut">
              <a:rPr lang="en-US" smtClean="0"/>
              <a:t>8/10/18</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CAEC2C9-3D58-384E-8609-CD5707AB5829}" type="slidenum">
              <a:rPr lang="en-US" smtClean="0"/>
              <a:t>‹#›</a:t>
            </a:fld>
            <a:endParaRPr lang="en-US"/>
          </a:p>
        </p:txBody>
      </p:sp>
    </p:spTree>
    <p:extLst>
      <p:ext uri="{BB962C8B-B14F-4D97-AF65-F5344CB8AC3E}">
        <p14:creationId xmlns:p14="http://schemas.microsoft.com/office/powerpoint/2010/main" val="18699697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14669F3-B1DB-CD49-90B6-56FEC8047208}" type="datetimeFigureOut">
              <a:rPr lang="en-US" smtClean="0"/>
              <a:t>8/10/18</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CAEC2C9-3D58-384E-8609-CD5707AB5829}" type="slidenum">
              <a:rPr lang="en-US" smtClean="0"/>
              <a:t>‹#›</a:t>
            </a:fld>
            <a:endParaRPr lang="en-US"/>
          </a:p>
        </p:txBody>
      </p:sp>
    </p:spTree>
    <p:extLst>
      <p:ext uri="{BB962C8B-B14F-4D97-AF65-F5344CB8AC3E}">
        <p14:creationId xmlns:p14="http://schemas.microsoft.com/office/powerpoint/2010/main" val="787307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14669F3-B1DB-CD49-90B6-56FEC8047208}" type="datetimeFigureOut">
              <a:rPr lang="en-US" smtClean="0"/>
              <a:t>8/10/18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AEC2C9-3D58-384E-8609-CD5707AB5829}" type="slidenum">
              <a:rPr lang="en-US" smtClean="0"/>
              <a:t>‹#›</a:t>
            </a:fld>
            <a:endParaRPr lang="en-US"/>
          </a:p>
        </p:txBody>
      </p:sp>
    </p:spTree>
    <p:extLst>
      <p:ext uri="{BB962C8B-B14F-4D97-AF65-F5344CB8AC3E}">
        <p14:creationId xmlns:p14="http://schemas.microsoft.com/office/powerpoint/2010/main" val="3857717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14669F3-B1DB-CD49-90B6-56FEC8047208}" type="datetimeFigureOut">
              <a:rPr lang="en-US" smtClean="0"/>
              <a:t>8/10/18</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3CAEC2C9-3D58-384E-8609-CD5707AB5829}" type="slidenum">
              <a:rPr lang="en-US" smtClean="0"/>
              <a:t>‹#›</a:t>
            </a:fld>
            <a:endParaRPr lang="en-US"/>
          </a:p>
        </p:txBody>
      </p:sp>
    </p:spTree>
    <p:extLst>
      <p:ext uri="{BB962C8B-B14F-4D97-AF65-F5344CB8AC3E}">
        <p14:creationId xmlns:p14="http://schemas.microsoft.com/office/powerpoint/2010/main" val="3669369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C14669F3-B1DB-CD49-90B6-56FEC8047208}" type="datetimeFigureOut">
              <a:rPr lang="en-US" smtClean="0"/>
              <a:t>8/10/18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AEC2C9-3D58-384E-8609-CD5707AB5829}" type="slidenum">
              <a:rPr lang="en-US" smtClean="0"/>
              <a:t>‹#›</a:t>
            </a:fld>
            <a:endParaRPr lang="en-US"/>
          </a:p>
        </p:txBody>
      </p:sp>
    </p:spTree>
    <p:extLst>
      <p:ext uri="{BB962C8B-B14F-4D97-AF65-F5344CB8AC3E}">
        <p14:creationId xmlns:p14="http://schemas.microsoft.com/office/powerpoint/2010/main" val="3700893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14669F3-B1DB-CD49-90B6-56FEC8047208}" type="datetimeFigureOut">
              <a:rPr lang="en-US" smtClean="0"/>
              <a:t>8/10/18</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CAEC2C9-3D58-384E-8609-CD5707AB5829}" type="slidenum">
              <a:rPr lang="en-US" smtClean="0"/>
              <a:t>‹#›</a:t>
            </a:fld>
            <a:endParaRPr lang="en-US"/>
          </a:p>
        </p:txBody>
      </p:sp>
    </p:spTree>
    <p:extLst>
      <p:ext uri="{BB962C8B-B14F-4D97-AF65-F5344CB8AC3E}">
        <p14:creationId xmlns:p14="http://schemas.microsoft.com/office/powerpoint/2010/main" val="125849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4669F3-B1DB-CD49-90B6-56FEC8047208}" type="datetimeFigureOut">
              <a:rPr lang="en-US" smtClean="0"/>
              <a:t>8/10/18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AEC2C9-3D58-384E-8609-CD5707AB5829}" type="slidenum">
              <a:rPr lang="en-US" smtClean="0"/>
              <a:t>‹#›</a:t>
            </a:fld>
            <a:endParaRPr lang="en-US"/>
          </a:p>
        </p:txBody>
      </p:sp>
    </p:spTree>
    <p:extLst>
      <p:ext uri="{BB962C8B-B14F-4D97-AF65-F5344CB8AC3E}">
        <p14:creationId xmlns:p14="http://schemas.microsoft.com/office/powerpoint/2010/main" val="1028240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14669F3-B1DB-CD49-90B6-56FEC8047208}" type="datetimeFigureOut">
              <a:rPr lang="en-US" smtClean="0"/>
              <a:t>8/10/18</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CAEC2C9-3D58-384E-8609-CD5707AB5829}" type="slidenum">
              <a:rPr lang="en-US" smtClean="0"/>
              <a:t>‹#›</a:t>
            </a:fld>
            <a:endParaRPr lang="en-US"/>
          </a:p>
        </p:txBody>
      </p:sp>
    </p:spTree>
    <p:extLst>
      <p:ext uri="{BB962C8B-B14F-4D97-AF65-F5344CB8AC3E}">
        <p14:creationId xmlns:p14="http://schemas.microsoft.com/office/powerpoint/2010/main" val="229229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14669F3-B1DB-CD49-90B6-56FEC8047208}" type="datetimeFigureOut">
              <a:rPr lang="en-US" smtClean="0"/>
              <a:t>8/10/18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AEC2C9-3D58-384E-8609-CD5707AB5829}" type="slidenum">
              <a:rPr lang="en-US" smtClean="0"/>
              <a:t>‹#›</a:t>
            </a:fld>
            <a:endParaRPr lang="en-US"/>
          </a:p>
        </p:txBody>
      </p:sp>
    </p:spTree>
    <p:extLst>
      <p:ext uri="{BB962C8B-B14F-4D97-AF65-F5344CB8AC3E}">
        <p14:creationId xmlns:p14="http://schemas.microsoft.com/office/powerpoint/2010/main" val="1490239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14669F3-B1DB-CD49-90B6-56FEC8047208}" type="datetimeFigureOut">
              <a:rPr lang="en-US" smtClean="0"/>
              <a:t>8/10/18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AEC2C9-3D58-384E-8609-CD5707AB5829}" type="slidenum">
              <a:rPr lang="en-US" smtClean="0"/>
              <a:t>‹#›</a:t>
            </a:fld>
            <a:endParaRPr lang="en-US"/>
          </a:p>
        </p:txBody>
      </p:sp>
    </p:spTree>
    <p:extLst>
      <p:ext uri="{BB962C8B-B14F-4D97-AF65-F5344CB8AC3E}">
        <p14:creationId xmlns:p14="http://schemas.microsoft.com/office/powerpoint/2010/main" val="1857634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14669F3-B1DB-CD49-90B6-56FEC8047208}" type="datetimeFigureOut">
              <a:rPr lang="en-US" smtClean="0"/>
              <a:t>8/10/18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AEC2C9-3D58-384E-8609-CD5707AB5829}" type="slidenum">
              <a:rPr lang="en-US" smtClean="0"/>
              <a:t>‹#›</a:t>
            </a:fld>
            <a:endParaRPr lang="en-US"/>
          </a:p>
        </p:txBody>
      </p:sp>
    </p:spTree>
    <p:extLst>
      <p:ext uri="{BB962C8B-B14F-4D97-AF65-F5344CB8AC3E}">
        <p14:creationId xmlns:p14="http://schemas.microsoft.com/office/powerpoint/2010/main" val="4186475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4669F3-B1DB-CD49-90B6-56FEC8047208}" type="datetimeFigureOut">
              <a:rPr lang="en-US" smtClean="0"/>
              <a:t>8/10/18</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3CAEC2C9-3D58-384E-8609-CD5707AB5829}" type="slidenum">
              <a:rPr lang="en-US" smtClean="0"/>
              <a:t>‹#›</a:t>
            </a:fld>
            <a:endParaRPr lang="en-US"/>
          </a:p>
        </p:txBody>
      </p:sp>
    </p:spTree>
    <p:extLst>
      <p:ext uri="{BB962C8B-B14F-4D97-AF65-F5344CB8AC3E}">
        <p14:creationId xmlns:p14="http://schemas.microsoft.com/office/powerpoint/2010/main" val="2967950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14669F3-B1DB-CD49-90B6-56FEC8047208}" type="datetimeFigureOut">
              <a:rPr lang="en-US" smtClean="0"/>
              <a:t>8/10/18</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CAEC2C9-3D58-384E-8609-CD5707AB5829}" type="slidenum">
              <a:rPr lang="en-US" smtClean="0"/>
              <a:t>‹#›</a:t>
            </a:fld>
            <a:endParaRPr lang="en-US"/>
          </a:p>
        </p:txBody>
      </p:sp>
    </p:spTree>
    <p:extLst>
      <p:ext uri="{BB962C8B-B14F-4D97-AF65-F5344CB8AC3E}">
        <p14:creationId xmlns:p14="http://schemas.microsoft.com/office/powerpoint/2010/main" val="190985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14669F3-B1DB-CD49-90B6-56FEC8047208}" type="datetimeFigureOut">
              <a:rPr lang="en-US" smtClean="0"/>
              <a:t>8/10/18</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CAEC2C9-3D58-384E-8609-CD5707AB5829}" type="slidenum">
              <a:rPr lang="en-US" smtClean="0"/>
              <a:t>‹#›</a:t>
            </a:fld>
            <a:endParaRPr lang="en-US"/>
          </a:p>
        </p:txBody>
      </p:sp>
    </p:spTree>
    <p:extLst>
      <p:ext uri="{BB962C8B-B14F-4D97-AF65-F5344CB8AC3E}">
        <p14:creationId xmlns:p14="http://schemas.microsoft.com/office/powerpoint/2010/main" val="906965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C14669F3-B1DB-CD49-90B6-56FEC8047208}" type="datetimeFigureOut">
              <a:rPr lang="en-US" smtClean="0"/>
              <a:t>8/10/18</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3CAEC2C9-3D58-384E-8609-CD5707AB5829}" type="slidenum">
              <a:rPr lang="en-US" smtClean="0"/>
              <a:t>‹#›</a:t>
            </a:fld>
            <a:endParaRPr lang="en-US"/>
          </a:p>
        </p:txBody>
      </p:sp>
    </p:spTree>
    <p:extLst>
      <p:ext uri="{BB962C8B-B14F-4D97-AF65-F5344CB8AC3E}">
        <p14:creationId xmlns:p14="http://schemas.microsoft.com/office/powerpoint/2010/main" val="80447598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8.tiff"/></Relationships>
</file>

<file path=ppt/slides/_rels/slide34.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commons.wikimedia.org/wiki/File:International-Baccalaureate-Diploma-Program.jpg" TargetMode="External"/><Relationship Id="rId7" Type="http://schemas.openxmlformats.org/officeDocument/2006/relationships/hyperlink" Target="https://www.bitmoji.com/" TargetMode="External"/><Relationship Id="rId2" Type="http://schemas.openxmlformats.org/officeDocument/2006/relationships/hyperlink" Target="https://pixabay.com/en/bullfight-toreador-arenas-beaucaire-1957719/" TargetMode="External"/><Relationship Id="rId1" Type="http://schemas.openxmlformats.org/officeDocument/2006/relationships/slideLayout" Target="../slideLayouts/slideLayout2.xml"/><Relationship Id="rId6" Type="http://schemas.openxmlformats.org/officeDocument/2006/relationships/hyperlink" Target="https://pxhere.com/en/photo/670674" TargetMode="External"/><Relationship Id="rId5" Type="http://schemas.openxmlformats.org/officeDocument/2006/relationships/hyperlink" Target="http://www.publicdomainfiles.com/show_file.php?id=13526604611508" TargetMode="External"/><Relationship Id="rId4" Type="http://schemas.openxmlformats.org/officeDocument/2006/relationships/hyperlink" Target="https://www.actfl.org/publications/guidelines-and-manuals/ncssfl-actfl-can-do-statement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D56EF-AE64-704F-9635-197A48A892C2}"/>
              </a:ext>
            </a:extLst>
          </p:cNvPr>
          <p:cNvSpPr>
            <a:spLocks noGrp="1"/>
          </p:cNvSpPr>
          <p:nvPr>
            <p:ph type="ctrTitle"/>
          </p:nvPr>
        </p:nvSpPr>
        <p:spPr>
          <a:xfrm>
            <a:off x="1154955" y="1842558"/>
            <a:ext cx="9389220" cy="2677648"/>
          </a:xfrm>
        </p:spPr>
        <p:txBody>
          <a:bodyPr/>
          <a:lstStyle/>
          <a:p>
            <a:r>
              <a:rPr lang="en-US" dirty="0"/>
              <a:t>Intercultural Activity Design</a:t>
            </a:r>
          </a:p>
        </p:txBody>
      </p:sp>
      <p:sp>
        <p:nvSpPr>
          <p:cNvPr id="3" name="Subtitle 2">
            <a:extLst>
              <a:ext uri="{FF2B5EF4-FFF2-40B4-BE49-F238E27FC236}">
                <a16:creationId xmlns:a16="http://schemas.microsoft.com/office/drawing/2014/main" id="{179032B0-7500-3446-88D3-74F65FCE4C9A}"/>
              </a:ext>
            </a:extLst>
          </p:cNvPr>
          <p:cNvSpPr>
            <a:spLocks noGrp="1"/>
          </p:cNvSpPr>
          <p:nvPr>
            <p:ph type="subTitle" idx="1"/>
          </p:nvPr>
        </p:nvSpPr>
        <p:spPr/>
        <p:txBody>
          <a:bodyPr>
            <a:noAutofit/>
          </a:bodyPr>
          <a:lstStyle/>
          <a:p>
            <a:r>
              <a:rPr lang="en-US" sz="2000" dirty="0"/>
              <a:t>Sarah </a:t>
            </a:r>
            <a:r>
              <a:rPr lang="en-US" sz="2000" dirty="0" err="1"/>
              <a:t>Wroblewski</a:t>
            </a:r>
            <a:endParaRPr lang="en-US" sz="2000" dirty="0"/>
          </a:p>
          <a:p>
            <a:r>
              <a:rPr lang="en-US" sz="2000" dirty="0"/>
              <a:t>FLT 815- Dr. Lanier</a:t>
            </a:r>
          </a:p>
          <a:p>
            <a:r>
              <a:rPr lang="en-US" sz="2000" dirty="0"/>
              <a:t>Spring 2018</a:t>
            </a:r>
          </a:p>
        </p:txBody>
      </p:sp>
      <p:pic>
        <p:nvPicPr>
          <p:cNvPr id="4" name="Picture 3">
            <a:extLst>
              <a:ext uri="{FF2B5EF4-FFF2-40B4-BE49-F238E27FC236}">
                <a16:creationId xmlns:a16="http://schemas.microsoft.com/office/drawing/2014/main" id="{A5CD32C6-33C4-F047-AA6D-814625E8BB16}"/>
              </a:ext>
            </a:extLst>
          </p:cNvPr>
          <p:cNvPicPr>
            <a:picLocks noChangeAspect="1"/>
          </p:cNvPicPr>
          <p:nvPr/>
        </p:nvPicPr>
        <p:blipFill>
          <a:blip r:embed="rId2"/>
          <a:stretch>
            <a:fillRect/>
          </a:stretch>
        </p:blipFill>
        <p:spPr>
          <a:xfrm>
            <a:off x="1679468" y="282466"/>
            <a:ext cx="4721331" cy="3120184"/>
          </a:xfrm>
          <a:prstGeom prst="rect">
            <a:avLst/>
          </a:prstGeom>
        </p:spPr>
      </p:pic>
      <p:sp>
        <p:nvSpPr>
          <p:cNvPr id="6" name="TextBox 5">
            <a:extLst>
              <a:ext uri="{FF2B5EF4-FFF2-40B4-BE49-F238E27FC236}">
                <a16:creationId xmlns:a16="http://schemas.microsoft.com/office/drawing/2014/main" id="{B2C8A1F3-5EC4-AD47-B591-4020068E5A7C}"/>
              </a:ext>
            </a:extLst>
          </p:cNvPr>
          <p:cNvSpPr txBox="1"/>
          <p:nvPr/>
        </p:nvSpPr>
        <p:spPr>
          <a:xfrm>
            <a:off x="5229223" y="3136627"/>
            <a:ext cx="1927971" cy="276999"/>
          </a:xfrm>
          <a:prstGeom prst="rect">
            <a:avLst/>
          </a:prstGeom>
          <a:noFill/>
        </p:spPr>
        <p:txBody>
          <a:bodyPr wrap="square" rtlCol="0">
            <a:spAutoFit/>
          </a:bodyPr>
          <a:lstStyle/>
          <a:p>
            <a:r>
              <a:rPr lang="en-US" sz="1200" dirty="0" err="1"/>
              <a:t>Caropat</a:t>
            </a:r>
            <a:r>
              <a:rPr lang="en-US" sz="1200" dirty="0"/>
              <a:t>, 2007</a:t>
            </a:r>
          </a:p>
        </p:txBody>
      </p:sp>
    </p:spTree>
    <p:extLst>
      <p:ext uri="{BB962C8B-B14F-4D97-AF65-F5344CB8AC3E}">
        <p14:creationId xmlns:p14="http://schemas.microsoft.com/office/powerpoint/2010/main" val="651476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A524A-7B15-B648-989D-D70425A5AFF7}"/>
              </a:ext>
            </a:extLst>
          </p:cNvPr>
          <p:cNvSpPr>
            <a:spLocks noGrp="1"/>
          </p:cNvSpPr>
          <p:nvPr>
            <p:ph type="title"/>
          </p:nvPr>
        </p:nvSpPr>
        <p:spPr/>
        <p:txBody>
          <a:bodyPr/>
          <a:lstStyle/>
          <a:p>
            <a:r>
              <a:rPr lang="en-US" dirty="0"/>
              <a:t>DÍA 1: Day 1</a:t>
            </a:r>
          </a:p>
        </p:txBody>
      </p:sp>
      <p:sp>
        <p:nvSpPr>
          <p:cNvPr id="3" name="Content Placeholder 2">
            <a:extLst>
              <a:ext uri="{FF2B5EF4-FFF2-40B4-BE49-F238E27FC236}">
                <a16:creationId xmlns:a16="http://schemas.microsoft.com/office/drawing/2014/main" id="{9A7DC92D-DC9A-674F-9AA7-403EF70D130B}"/>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D67553F5-EEE9-A242-8C56-AE524D2BFC92}"/>
              </a:ext>
            </a:extLst>
          </p:cNvPr>
          <p:cNvPicPr>
            <a:picLocks noChangeAspect="1"/>
          </p:cNvPicPr>
          <p:nvPr/>
        </p:nvPicPr>
        <p:blipFill rotWithShape="1">
          <a:blip r:embed="rId2"/>
          <a:srcRect l="27498" t="39039"/>
          <a:stretch/>
        </p:blipFill>
        <p:spPr>
          <a:xfrm>
            <a:off x="7315200" y="2785696"/>
            <a:ext cx="4497761" cy="3781792"/>
          </a:xfrm>
          <a:prstGeom prst="rect">
            <a:avLst/>
          </a:prstGeom>
        </p:spPr>
      </p:pic>
      <p:sp>
        <p:nvSpPr>
          <p:cNvPr id="9" name="Rectangle 8">
            <a:extLst>
              <a:ext uri="{FF2B5EF4-FFF2-40B4-BE49-F238E27FC236}">
                <a16:creationId xmlns:a16="http://schemas.microsoft.com/office/drawing/2014/main" id="{6361202E-BEFA-FE43-9EC8-D06BB3B1AC25}"/>
              </a:ext>
            </a:extLst>
          </p:cNvPr>
          <p:cNvSpPr/>
          <p:nvPr/>
        </p:nvSpPr>
        <p:spPr>
          <a:xfrm>
            <a:off x="4457701" y="242888"/>
            <a:ext cx="4703156" cy="41433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3200" b="1" u="sng" dirty="0">
                <a:solidFill>
                  <a:schemeClr val="tx1"/>
                </a:solidFill>
              </a:rPr>
              <a:t>AGENDA</a:t>
            </a:r>
          </a:p>
          <a:p>
            <a:pPr marL="457200" indent="-457200">
              <a:buFont typeface="Arial" panose="020B0604020202020204" pitchFamily="34" charset="0"/>
              <a:buChar char="•"/>
            </a:pPr>
            <a:r>
              <a:rPr lang="en-US" sz="2800" b="1" dirty="0" err="1">
                <a:solidFill>
                  <a:schemeClr val="tx1"/>
                </a:solidFill>
              </a:rPr>
              <a:t>Calentamiento</a:t>
            </a:r>
            <a:endParaRPr lang="en-US" sz="2800" b="1" dirty="0">
              <a:solidFill>
                <a:schemeClr val="tx1"/>
              </a:solidFill>
            </a:endParaRPr>
          </a:p>
          <a:p>
            <a:pPr marL="457200" indent="-457200">
              <a:buFont typeface="Arial" panose="020B0604020202020204" pitchFamily="34" charset="0"/>
              <a:buChar char="•"/>
            </a:pPr>
            <a:r>
              <a:rPr lang="en-US" sz="2800" b="1" dirty="0" err="1">
                <a:solidFill>
                  <a:schemeClr val="tx1"/>
                </a:solidFill>
              </a:rPr>
              <a:t>Discusión</a:t>
            </a:r>
            <a:r>
              <a:rPr lang="en-US" sz="2800" b="1" dirty="0">
                <a:solidFill>
                  <a:schemeClr val="tx1"/>
                </a:solidFill>
              </a:rPr>
              <a:t> y </a:t>
            </a:r>
            <a:r>
              <a:rPr lang="en-US" sz="2800" b="1" dirty="0" err="1">
                <a:solidFill>
                  <a:schemeClr val="tx1"/>
                </a:solidFill>
              </a:rPr>
              <a:t>formulación</a:t>
            </a:r>
            <a:r>
              <a:rPr lang="en-US" sz="2800" b="1" dirty="0">
                <a:solidFill>
                  <a:schemeClr val="tx1"/>
                </a:solidFill>
              </a:rPr>
              <a:t> de ideas</a:t>
            </a:r>
          </a:p>
          <a:p>
            <a:pPr marL="457200" indent="-457200">
              <a:buFont typeface="Arial" panose="020B0604020202020204" pitchFamily="34" charset="0"/>
              <a:buChar char="•"/>
            </a:pPr>
            <a:r>
              <a:rPr lang="en-US" sz="2800" b="1" dirty="0" err="1">
                <a:solidFill>
                  <a:schemeClr val="tx1"/>
                </a:solidFill>
              </a:rPr>
              <a:t>Instrucciones</a:t>
            </a:r>
            <a:r>
              <a:rPr lang="en-US" sz="2800" b="1" dirty="0">
                <a:solidFill>
                  <a:schemeClr val="tx1"/>
                </a:solidFill>
              </a:rPr>
              <a:t> para un debate</a:t>
            </a:r>
          </a:p>
          <a:p>
            <a:endParaRPr lang="en-US" sz="3200" b="1" dirty="0">
              <a:solidFill>
                <a:schemeClr val="tx1"/>
              </a:solidFill>
            </a:endParaRPr>
          </a:p>
          <a:p>
            <a:endParaRPr lang="en-US" sz="3200" b="1" dirty="0">
              <a:solidFill>
                <a:schemeClr val="tx1"/>
              </a:solidFill>
            </a:endParaRPr>
          </a:p>
          <a:p>
            <a:endParaRPr lang="en-US" sz="3200" b="1" dirty="0">
              <a:solidFill>
                <a:schemeClr val="tx1"/>
              </a:solidFill>
            </a:endParaRPr>
          </a:p>
        </p:txBody>
      </p:sp>
      <p:sp>
        <p:nvSpPr>
          <p:cNvPr id="10" name="Oval Callout 9">
            <a:extLst>
              <a:ext uri="{FF2B5EF4-FFF2-40B4-BE49-F238E27FC236}">
                <a16:creationId xmlns:a16="http://schemas.microsoft.com/office/drawing/2014/main" id="{1704B2D4-09BC-6346-BC8E-0F917DE41697}"/>
              </a:ext>
            </a:extLst>
          </p:cNvPr>
          <p:cNvSpPr/>
          <p:nvPr/>
        </p:nvSpPr>
        <p:spPr>
          <a:xfrm>
            <a:off x="200025" y="2785696"/>
            <a:ext cx="7252682" cy="3574624"/>
          </a:xfrm>
          <a:prstGeom prst="wedgeEllipseCallout">
            <a:avLst>
              <a:gd name="adj1" fmla="val 72671"/>
              <a:gd name="adj2" fmla="val -160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Hello students! Today we are going to discuss bullfighting. We’ve already talked about the activity and we know the vocab, but we haven’t gone into the specifics of the sport</a:t>
            </a:r>
            <a:r>
              <a:rPr lang="en-US" dirty="0"/>
              <a:t>. </a:t>
            </a:r>
          </a:p>
        </p:txBody>
      </p:sp>
      <p:sp>
        <p:nvSpPr>
          <p:cNvPr id="12" name="Oval Callout 11">
            <a:extLst>
              <a:ext uri="{FF2B5EF4-FFF2-40B4-BE49-F238E27FC236}">
                <a16:creationId xmlns:a16="http://schemas.microsoft.com/office/drawing/2014/main" id="{BAA12EB7-977F-0643-8E26-5FBCCE58125D}"/>
              </a:ext>
            </a:extLst>
          </p:cNvPr>
          <p:cNvSpPr/>
          <p:nvPr/>
        </p:nvSpPr>
        <p:spPr>
          <a:xfrm>
            <a:off x="200025" y="2769211"/>
            <a:ext cx="7252682" cy="3574624"/>
          </a:xfrm>
          <a:prstGeom prst="wedgeEllipseCallout">
            <a:avLst>
              <a:gd name="adj1" fmla="val 72671"/>
              <a:gd name="adj2" fmla="val -160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We are going to start with a warm-up. What do you already know about bullfighting? Think for a moment… Now, talk with a partner about what you know and what we’ve learned so far. </a:t>
            </a:r>
            <a:endParaRPr lang="en-US" dirty="0"/>
          </a:p>
        </p:txBody>
      </p:sp>
    </p:spTree>
    <p:extLst>
      <p:ext uri="{BB962C8B-B14F-4D97-AF65-F5344CB8AC3E}">
        <p14:creationId xmlns:p14="http://schemas.microsoft.com/office/powerpoint/2010/main" val="4081978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8A9AB-DC25-4C49-95A3-E79B2AB85D3C}"/>
              </a:ext>
            </a:extLst>
          </p:cNvPr>
          <p:cNvSpPr>
            <a:spLocks noGrp="1"/>
          </p:cNvSpPr>
          <p:nvPr>
            <p:ph type="title"/>
          </p:nvPr>
        </p:nvSpPr>
        <p:spPr/>
        <p:txBody>
          <a:bodyPr/>
          <a:lstStyle/>
          <a:p>
            <a:r>
              <a:rPr lang="en-US" i="1" dirty="0"/>
              <a:t>5 </a:t>
            </a:r>
            <a:r>
              <a:rPr lang="en-US" i="1" dirty="0" err="1"/>
              <a:t>minutos</a:t>
            </a:r>
            <a:endParaRPr lang="en-US" i="1" dirty="0"/>
          </a:p>
        </p:txBody>
      </p:sp>
      <p:pic>
        <p:nvPicPr>
          <p:cNvPr id="5" name="Content Placeholder 4">
            <a:extLst>
              <a:ext uri="{FF2B5EF4-FFF2-40B4-BE49-F238E27FC236}">
                <a16:creationId xmlns:a16="http://schemas.microsoft.com/office/drawing/2014/main" id="{4419EAA6-82D9-594E-A5EB-156499B02564}"/>
              </a:ext>
            </a:extLst>
          </p:cNvPr>
          <p:cNvPicPr>
            <a:picLocks noGrp="1" noChangeAspect="1"/>
          </p:cNvPicPr>
          <p:nvPr>
            <p:ph idx="1"/>
          </p:nvPr>
        </p:nvPicPr>
        <p:blipFill>
          <a:blip r:embed="rId2"/>
          <a:stretch>
            <a:fillRect/>
          </a:stretch>
        </p:blipFill>
        <p:spPr>
          <a:xfrm>
            <a:off x="4772024" y="2685971"/>
            <a:ext cx="6772275" cy="3458183"/>
          </a:xfrm>
        </p:spPr>
      </p:pic>
      <p:pic>
        <p:nvPicPr>
          <p:cNvPr id="6" name="Picture 5">
            <a:extLst>
              <a:ext uri="{FF2B5EF4-FFF2-40B4-BE49-F238E27FC236}">
                <a16:creationId xmlns:a16="http://schemas.microsoft.com/office/drawing/2014/main" id="{092FDB2B-127D-3A47-B907-86827763ED24}"/>
              </a:ext>
            </a:extLst>
          </p:cNvPr>
          <p:cNvPicPr>
            <a:picLocks noChangeAspect="1"/>
          </p:cNvPicPr>
          <p:nvPr/>
        </p:nvPicPr>
        <p:blipFill>
          <a:blip r:embed="rId3"/>
          <a:stretch>
            <a:fillRect/>
          </a:stretch>
        </p:blipFill>
        <p:spPr>
          <a:xfrm>
            <a:off x="-282576" y="1327150"/>
            <a:ext cx="5054600" cy="5054600"/>
          </a:xfrm>
          <a:prstGeom prst="rect">
            <a:avLst/>
          </a:prstGeom>
        </p:spPr>
      </p:pic>
      <p:sp>
        <p:nvSpPr>
          <p:cNvPr id="7" name="Rectangle 6">
            <a:extLst>
              <a:ext uri="{FF2B5EF4-FFF2-40B4-BE49-F238E27FC236}">
                <a16:creationId xmlns:a16="http://schemas.microsoft.com/office/drawing/2014/main" id="{37DA29F2-0DAB-5B4F-9D88-2D511C00DEFD}"/>
              </a:ext>
            </a:extLst>
          </p:cNvPr>
          <p:cNvSpPr/>
          <p:nvPr/>
        </p:nvSpPr>
        <p:spPr>
          <a:xfrm>
            <a:off x="9916367" y="6243250"/>
            <a:ext cx="1858201" cy="276999"/>
          </a:xfrm>
          <a:prstGeom prst="rect">
            <a:avLst/>
          </a:prstGeom>
        </p:spPr>
        <p:txBody>
          <a:bodyPr wrap="none">
            <a:spAutoFit/>
          </a:bodyPr>
          <a:lstStyle/>
          <a:p>
            <a:r>
              <a:rPr lang="en-US" sz="1200" dirty="0" err="1"/>
              <a:t>Palomaironique</a:t>
            </a:r>
            <a:r>
              <a:rPr lang="en-US" sz="1200" dirty="0"/>
              <a:t> (2012)</a:t>
            </a:r>
          </a:p>
        </p:txBody>
      </p:sp>
    </p:spTree>
    <p:extLst>
      <p:ext uri="{BB962C8B-B14F-4D97-AF65-F5344CB8AC3E}">
        <p14:creationId xmlns:p14="http://schemas.microsoft.com/office/powerpoint/2010/main" val="1062126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EFDFF0-4D85-F548-8D4B-379BF253A371}"/>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3BBB5EAD-EFDA-0041-AEF0-ADF4EE8947BE}"/>
              </a:ext>
            </a:extLst>
          </p:cNvPr>
          <p:cNvPicPr>
            <a:picLocks noChangeAspect="1"/>
          </p:cNvPicPr>
          <p:nvPr/>
        </p:nvPicPr>
        <p:blipFill rotWithShape="1">
          <a:blip r:embed="rId2"/>
          <a:srcRect t="16656"/>
          <a:stretch/>
        </p:blipFill>
        <p:spPr>
          <a:xfrm>
            <a:off x="-933402" y="1868190"/>
            <a:ext cx="5748290" cy="4790845"/>
          </a:xfrm>
          <a:prstGeom prst="rect">
            <a:avLst/>
          </a:prstGeom>
        </p:spPr>
      </p:pic>
      <p:sp>
        <p:nvSpPr>
          <p:cNvPr id="6" name="Oval Callout 5">
            <a:extLst>
              <a:ext uri="{FF2B5EF4-FFF2-40B4-BE49-F238E27FC236}">
                <a16:creationId xmlns:a16="http://schemas.microsoft.com/office/drawing/2014/main" id="{92C48B48-F5E7-224C-9397-13771B98FAE9}"/>
              </a:ext>
            </a:extLst>
          </p:cNvPr>
          <p:cNvSpPr/>
          <p:nvPr/>
        </p:nvSpPr>
        <p:spPr>
          <a:xfrm>
            <a:off x="2986087" y="2128838"/>
            <a:ext cx="6930280" cy="4214997"/>
          </a:xfrm>
          <a:prstGeom prst="wedgeEllipseCallout">
            <a:avLst>
              <a:gd name="adj1" fmla="val -57837"/>
              <a:gd name="adj2" fmla="val -255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Thank you! I heard many great ideas and information. We are going to consider a question: do you think bullfighting should continue? For example, some people say it is art. Others say it is torture. What do you think?</a:t>
            </a:r>
            <a:endParaRPr lang="en-US" dirty="0"/>
          </a:p>
        </p:txBody>
      </p:sp>
      <p:sp>
        <p:nvSpPr>
          <p:cNvPr id="7" name="Oval Callout 6">
            <a:extLst>
              <a:ext uri="{FF2B5EF4-FFF2-40B4-BE49-F238E27FC236}">
                <a16:creationId xmlns:a16="http://schemas.microsoft.com/office/drawing/2014/main" id="{EDA96B7F-838B-4444-BFB7-B422260C605E}"/>
              </a:ext>
            </a:extLst>
          </p:cNvPr>
          <p:cNvSpPr/>
          <p:nvPr/>
        </p:nvSpPr>
        <p:spPr>
          <a:xfrm>
            <a:off x="3050333" y="2156113"/>
            <a:ext cx="6930280" cy="4214997"/>
          </a:xfrm>
          <a:prstGeom prst="wedgeEllipseCallout">
            <a:avLst>
              <a:gd name="adj1" fmla="val -57837"/>
              <a:gd name="adj2" fmla="val -255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Please work with your group of 4 to formulate arguments BOTH for and against the abolition of bullfighting. I recommend picking one student as a scribe to write your ideas. Afterwards, be ready to share out with the whole group.</a:t>
            </a:r>
            <a:endParaRPr lang="en-US" dirty="0"/>
          </a:p>
        </p:txBody>
      </p:sp>
      <p:sp>
        <p:nvSpPr>
          <p:cNvPr id="9" name="Title 8">
            <a:extLst>
              <a:ext uri="{FF2B5EF4-FFF2-40B4-BE49-F238E27FC236}">
                <a16:creationId xmlns:a16="http://schemas.microsoft.com/office/drawing/2014/main" id="{6E407018-09DE-FA4B-B23B-9973D627C8C4}"/>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5643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8BA23-2D26-6042-B30E-0B4CDA247FD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67AE211-7497-8843-A593-606F73DF6793}"/>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F1CEDB34-D45B-2E43-AD64-C20832DEFF44}"/>
              </a:ext>
            </a:extLst>
          </p:cNvPr>
          <p:cNvPicPr>
            <a:picLocks noChangeAspect="1"/>
          </p:cNvPicPr>
          <p:nvPr/>
        </p:nvPicPr>
        <p:blipFill rotWithShape="1">
          <a:blip r:embed="rId2"/>
          <a:srcRect l="27498" t="39039"/>
          <a:stretch/>
        </p:blipFill>
        <p:spPr>
          <a:xfrm>
            <a:off x="7457839" y="3076208"/>
            <a:ext cx="4497761" cy="3781792"/>
          </a:xfrm>
          <a:prstGeom prst="rect">
            <a:avLst/>
          </a:prstGeom>
        </p:spPr>
      </p:pic>
      <p:sp>
        <p:nvSpPr>
          <p:cNvPr id="5" name="Oval Callout 4">
            <a:extLst>
              <a:ext uri="{FF2B5EF4-FFF2-40B4-BE49-F238E27FC236}">
                <a16:creationId xmlns:a16="http://schemas.microsoft.com/office/drawing/2014/main" id="{FE8819ED-B58E-8E4E-BBCE-DE38180B613C}"/>
              </a:ext>
            </a:extLst>
          </p:cNvPr>
          <p:cNvSpPr/>
          <p:nvPr/>
        </p:nvSpPr>
        <p:spPr>
          <a:xfrm>
            <a:off x="542923" y="4124936"/>
            <a:ext cx="6216651" cy="2056179"/>
          </a:xfrm>
          <a:prstGeom prst="wedgeEllipseCallout">
            <a:avLst>
              <a:gd name="adj1" fmla="val 67323"/>
              <a:gd name="adj2" fmla="val 137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Here is an example of the chart you could make. You have 7 minutes. Let’s go!</a:t>
            </a:r>
            <a:endParaRPr lang="en-US" dirty="0"/>
          </a:p>
        </p:txBody>
      </p:sp>
      <p:sp>
        <p:nvSpPr>
          <p:cNvPr id="6" name="Rectangle 5">
            <a:extLst>
              <a:ext uri="{FF2B5EF4-FFF2-40B4-BE49-F238E27FC236}">
                <a16:creationId xmlns:a16="http://schemas.microsoft.com/office/drawing/2014/main" id="{32EA8D80-2515-E842-BD08-F584BC37F1CB}"/>
              </a:ext>
            </a:extLst>
          </p:cNvPr>
          <p:cNvSpPr/>
          <p:nvPr/>
        </p:nvSpPr>
        <p:spPr>
          <a:xfrm>
            <a:off x="4203699" y="70379"/>
            <a:ext cx="5111751" cy="39015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u="sng" dirty="0">
                <a:solidFill>
                  <a:schemeClr val="tx1"/>
                </a:solidFill>
              </a:rPr>
              <a:t>A favor</a:t>
            </a:r>
            <a:r>
              <a:rPr lang="en-US" sz="3200" b="1" dirty="0">
                <a:solidFill>
                  <a:schemeClr val="tx1"/>
                </a:solidFill>
              </a:rPr>
              <a:t>		</a:t>
            </a:r>
            <a:r>
              <a:rPr lang="en-US" sz="3200" b="1" u="sng" dirty="0" err="1">
                <a:solidFill>
                  <a:schemeClr val="tx1"/>
                </a:solidFill>
              </a:rPr>
              <a:t>En</a:t>
            </a:r>
            <a:r>
              <a:rPr lang="en-US" sz="3200" b="1" u="sng" dirty="0">
                <a:solidFill>
                  <a:schemeClr val="tx1"/>
                </a:solidFill>
              </a:rPr>
              <a:t> contra</a:t>
            </a:r>
          </a:p>
          <a:p>
            <a:r>
              <a:rPr lang="en-US" sz="3200" b="1" i="1" dirty="0" err="1">
                <a:solidFill>
                  <a:schemeClr val="tx1"/>
                </a:solidFill>
              </a:rPr>
              <a:t>Es</a:t>
            </a:r>
            <a:r>
              <a:rPr lang="en-US" sz="3200" b="1" i="1" dirty="0">
                <a:solidFill>
                  <a:schemeClr val="tx1"/>
                </a:solidFill>
              </a:rPr>
              <a:t> </a:t>
            </a:r>
            <a:r>
              <a:rPr lang="en-US" sz="3200" b="1" i="1" dirty="0" err="1">
                <a:solidFill>
                  <a:schemeClr val="tx1"/>
                </a:solidFill>
              </a:rPr>
              <a:t>tortura</a:t>
            </a:r>
            <a:r>
              <a:rPr lang="en-US" sz="3200" b="1" i="1" dirty="0">
                <a:solidFill>
                  <a:schemeClr val="tx1"/>
                </a:solidFill>
              </a:rPr>
              <a:t>		</a:t>
            </a:r>
            <a:r>
              <a:rPr lang="en-US" sz="3200" b="1" i="1" dirty="0" err="1">
                <a:solidFill>
                  <a:schemeClr val="tx1"/>
                </a:solidFill>
              </a:rPr>
              <a:t>Es</a:t>
            </a:r>
            <a:r>
              <a:rPr lang="en-US" sz="3200" b="1" i="1" dirty="0">
                <a:solidFill>
                  <a:schemeClr val="tx1"/>
                </a:solidFill>
              </a:rPr>
              <a:t> </a:t>
            </a:r>
            <a:r>
              <a:rPr lang="en-US" sz="3200" b="1" i="1" dirty="0" err="1">
                <a:solidFill>
                  <a:schemeClr val="tx1"/>
                </a:solidFill>
              </a:rPr>
              <a:t>arte</a:t>
            </a:r>
            <a:endParaRPr lang="en-US" sz="3200" b="1" i="1" dirty="0">
              <a:solidFill>
                <a:schemeClr val="tx1"/>
              </a:solidFill>
            </a:endParaRPr>
          </a:p>
          <a:p>
            <a:endParaRPr lang="en-US" sz="3200" b="1" dirty="0">
              <a:solidFill>
                <a:schemeClr val="tx1"/>
              </a:solidFill>
            </a:endParaRPr>
          </a:p>
        </p:txBody>
      </p:sp>
      <p:cxnSp>
        <p:nvCxnSpPr>
          <p:cNvPr id="8" name="Straight Connector 7">
            <a:extLst>
              <a:ext uri="{FF2B5EF4-FFF2-40B4-BE49-F238E27FC236}">
                <a16:creationId xmlns:a16="http://schemas.microsoft.com/office/drawing/2014/main" id="{D02159DC-1EB8-4043-8954-A1D9C5820D10}"/>
              </a:ext>
            </a:extLst>
          </p:cNvPr>
          <p:cNvCxnSpPr>
            <a:cxnSpLocks/>
          </p:cNvCxnSpPr>
          <p:nvPr/>
        </p:nvCxnSpPr>
        <p:spPr>
          <a:xfrm>
            <a:off x="6500813" y="285220"/>
            <a:ext cx="0" cy="3443818"/>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98910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8A9AB-DC25-4C49-95A3-E79B2AB85D3C}"/>
              </a:ext>
            </a:extLst>
          </p:cNvPr>
          <p:cNvSpPr>
            <a:spLocks noGrp="1"/>
          </p:cNvSpPr>
          <p:nvPr>
            <p:ph type="title"/>
          </p:nvPr>
        </p:nvSpPr>
        <p:spPr/>
        <p:txBody>
          <a:bodyPr/>
          <a:lstStyle/>
          <a:p>
            <a:r>
              <a:rPr lang="en-US" i="1" dirty="0"/>
              <a:t>7-10 </a:t>
            </a:r>
            <a:r>
              <a:rPr lang="en-US" i="1" dirty="0" err="1"/>
              <a:t>minutos</a:t>
            </a:r>
            <a:endParaRPr lang="en-US" i="1" dirty="0"/>
          </a:p>
        </p:txBody>
      </p:sp>
      <p:pic>
        <p:nvPicPr>
          <p:cNvPr id="5" name="Content Placeholder 4">
            <a:extLst>
              <a:ext uri="{FF2B5EF4-FFF2-40B4-BE49-F238E27FC236}">
                <a16:creationId xmlns:a16="http://schemas.microsoft.com/office/drawing/2014/main" id="{4419EAA6-82D9-594E-A5EB-156499B02564}"/>
              </a:ext>
            </a:extLst>
          </p:cNvPr>
          <p:cNvPicPr>
            <a:picLocks noGrp="1" noChangeAspect="1"/>
          </p:cNvPicPr>
          <p:nvPr>
            <p:ph idx="1"/>
          </p:nvPr>
        </p:nvPicPr>
        <p:blipFill>
          <a:blip r:embed="rId2"/>
          <a:stretch>
            <a:fillRect/>
          </a:stretch>
        </p:blipFill>
        <p:spPr>
          <a:xfrm>
            <a:off x="4772024" y="2685971"/>
            <a:ext cx="6772275" cy="3458183"/>
          </a:xfrm>
        </p:spPr>
      </p:pic>
      <p:pic>
        <p:nvPicPr>
          <p:cNvPr id="6" name="Picture 5">
            <a:extLst>
              <a:ext uri="{FF2B5EF4-FFF2-40B4-BE49-F238E27FC236}">
                <a16:creationId xmlns:a16="http://schemas.microsoft.com/office/drawing/2014/main" id="{092FDB2B-127D-3A47-B907-86827763ED24}"/>
              </a:ext>
            </a:extLst>
          </p:cNvPr>
          <p:cNvPicPr>
            <a:picLocks noChangeAspect="1"/>
          </p:cNvPicPr>
          <p:nvPr/>
        </p:nvPicPr>
        <p:blipFill>
          <a:blip r:embed="rId3"/>
          <a:stretch>
            <a:fillRect/>
          </a:stretch>
        </p:blipFill>
        <p:spPr>
          <a:xfrm>
            <a:off x="-282576" y="1327150"/>
            <a:ext cx="5054600" cy="5054600"/>
          </a:xfrm>
          <a:prstGeom prst="rect">
            <a:avLst/>
          </a:prstGeom>
        </p:spPr>
      </p:pic>
      <p:sp>
        <p:nvSpPr>
          <p:cNvPr id="7" name="Rectangle 6">
            <a:extLst>
              <a:ext uri="{FF2B5EF4-FFF2-40B4-BE49-F238E27FC236}">
                <a16:creationId xmlns:a16="http://schemas.microsoft.com/office/drawing/2014/main" id="{38764F8B-1A48-DA41-9E10-7B34B8197EBB}"/>
              </a:ext>
            </a:extLst>
          </p:cNvPr>
          <p:cNvSpPr/>
          <p:nvPr/>
        </p:nvSpPr>
        <p:spPr>
          <a:xfrm>
            <a:off x="9916367" y="6243250"/>
            <a:ext cx="1858201" cy="276999"/>
          </a:xfrm>
          <a:prstGeom prst="rect">
            <a:avLst/>
          </a:prstGeom>
        </p:spPr>
        <p:txBody>
          <a:bodyPr wrap="none">
            <a:spAutoFit/>
          </a:bodyPr>
          <a:lstStyle/>
          <a:p>
            <a:r>
              <a:rPr lang="en-US" sz="1200" dirty="0" err="1"/>
              <a:t>Palomaironique</a:t>
            </a:r>
            <a:r>
              <a:rPr lang="en-US" sz="1200" dirty="0"/>
              <a:t> (2012)</a:t>
            </a:r>
          </a:p>
        </p:txBody>
      </p:sp>
    </p:spTree>
    <p:extLst>
      <p:ext uri="{BB962C8B-B14F-4D97-AF65-F5344CB8AC3E}">
        <p14:creationId xmlns:p14="http://schemas.microsoft.com/office/powerpoint/2010/main" val="3228094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EFDFF0-4D85-F548-8D4B-379BF253A371}"/>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3BBB5EAD-EFDA-0041-AEF0-ADF4EE8947BE}"/>
              </a:ext>
            </a:extLst>
          </p:cNvPr>
          <p:cNvPicPr>
            <a:picLocks noChangeAspect="1"/>
          </p:cNvPicPr>
          <p:nvPr/>
        </p:nvPicPr>
        <p:blipFill rotWithShape="1">
          <a:blip r:embed="rId2"/>
          <a:srcRect t="16656"/>
          <a:stretch/>
        </p:blipFill>
        <p:spPr>
          <a:xfrm>
            <a:off x="-933402" y="1868190"/>
            <a:ext cx="5748290" cy="4790845"/>
          </a:xfrm>
          <a:prstGeom prst="rect">
            <a:avLst/>
          </a:prstGeom>
        </p:spPr>
      </p:pic>
      <p:sp>
        <p:nvSpPr>
          <p:cNvPr id="6" name="Oval Callout 5">
            <a:extLst>
              <a:ext uri="{FF2B5EF4-FFF2-40B4-BE49-F238E27FC236}">
                <a16:creationId xmlns:a16="http://schemas.microsoft.com/office/drawing/2014/main" id="{92C48B48-F5E7-224C-9397-13771B98FAE9}"/>
              </a:ext>
            </a:extLst>
          </p:cNvPr>
          <p:cNvSpPr/>
          <p:nvPr/>
        </p:nvSpPr>
        <p:spPr>
          <a:xfrm>
            <a:off x="2986087" y="2128838"/>
            <a:ext cx="6930280" cy="4214997"/>
          </a:xfrm>
          <a:prstGeom prst="wedgeEllipseCallout">
            <a:avLst>
              <a:gd name="adj1" fmla="val -57837"/>
              <a:gd name="adj2" fmla="val -255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Okay. Now let’s have each group share out and I will record on the board. Don’t say any ideas that another group has already said, so listen to your peers! Let’s start with group 1…</a:t>
            </a:r>
            <a:endParaRPr lang="en-US" dirty="0"/>
          </a:p>
        </p:txBody>
      </p:sp>
      <p:sp>
        <p:nvSpPr>
          <p:cNvPr id="9" name="Title 8">
            <a:extLst>
              <a:ext uri="{FF2B5EF4-FFF2-40B4-BE49-F238E27FC236}">
                <a16:creationId xmlns:a16="http://schemas.microsoft.com/office/drawing/2014/main" id="{6E407018-09DE-FA4B-B23B-9973D627C8C4}"/>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863418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8BA23-2D26-6042-B30E-0B4CDA247FD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67AE211-7497-8843-A593-606F73DF6793}"/>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F1CEDB34-D45B-2E43-AD64-C20832DEFF44}"/>
              </a:ext>
            </a:extLst>
          </p:cNvPr>
          <p:cNvPicPr>
            <a:picLocks noChangeAspect="1"/>
          </p:cNvPicPr>
          <p:nvPr/>
        </p:nvPicPr>
        <p:blipFill rotWithShape="1">
          <a:blip r:embed="rId2"/>
          <a:srcRect l="27498" t="39039"/>
          <a:stretch/>
        </p:blipFill>
        <p:spPr>
          <a:xfrm>
            <a:off x="7457839" y="3076208"/>
            <a:ext cx="4497761" cy="3781792"/>
          </a:xfrm>
          <a:prstGeom prst="rect">
            <a:avLst/>
          </a:prstGeom>
        </p:spPr>
      </p:pic>
      <p:sp>
        <p:nvSpPr>
          <p:cNvPr id="6" name="Rectangle 5">
            <a:extLst>
              <a:ext uri="{FF2B5EF4-FFF2-40B4-BE49-F238E27FC236}">
                <a16:creationId xmlns:a16="http://schemas.microsoft.com/office/drawing/2014/main" id="{32EA8D80-2515-E842-BD08-F584BC37F1CB}"/>
              </a:ext>
            </a:extLst>
          </p:cNvPr>
          <p:cNvSpPr/>
          <p:nvPr/>
        </p:nvSpPr>
        <p:spPr>
          <a:xfrm>
            <a:off x="4203699" y="70379"/>
            <a:ext cx="5111751" cy="39015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u="sng" dirty="0">
                <a:solidFill>
                  <a:schemeClr val="tx1"/>
                </a:solidFill>
              </a:rPr>
              <a:t>A favor</a:t>
            </a:r>
            <a:r>
              <a:rPr lang="en-US" sz="3200" b="1" dirty="0">
                <a:solidFill>
                  <a:schemeClr val="tx1"/>
                </a:solidFill>
              </a:rPr>
              <a:t>		</a:t>
            </a:r>
            <a:r>
              <a:rPr lang="en-US" sz="3200" b="1" u="sng" dirty="0" err="1">
                <a:solidFill>
                  <a:schemeClr val="tx1"/>
                </a:solidFill>
              </a:rPr>
              <a:t>En</a:t>
            </a:r>
            <a:r>
              <a:rPr lang="en-US" sz="3200" b="1" u="sng" dirty="0">
                <a:solidFill>
                  <a:schemeClr val="tx1"/>
                </a:solidFill>
              </a:rPr>
              <a:t> contra</a:t>
            </a:r>
          </a:p>
          <a:p>
            <a:r>
              <a:rPr lang="en-US" sz="3200" b="1" i="1" dirty="0" err="1">
                <a:solidFill>
                  <a:schemeClr val="tx1"/>
                </a:solidFill>
              </a:rPr>
              <a:t>Crueldad</a:t>
            </a:r>
            <a:r>
              <a:rPr lang="en-US" sz="3200" b="1" i="1" dirty="0">
                <a:solidFill>
                  <a:schemeClr val="tx1"/>
                </a:solidFill>
              </a:rPr>
              <a:t> 	</a:t>
            </a:r>
            <a:r>
              <a:rPr lang="en-US" sz="3200" b="1" i="1" dirty="0" err="1">
                <a:solidFill>
                  <a:schemeClr val="tx1"/>
                </a:solidFill>
              </a:rPr>
              <a:t>Tradición</a:t>
            </a:r>
            <a:endParaRPr lang="en-US" sz="3200" b="1" i="1" dirty="0">
              <a:solidFill>
                <a:schemeClr val="tx1"/>
              </a:solidFill>
            </a:endParaRPr>
          </a:p>
          <a:p>
            <a:r>
              <a:rPr lang="en-US" sz="3200" b="1" i="1" dirty="0">
                <a:solidFill>
                  <a:schemeClr val="tx1"/>
                </a:solidFill>
              </a:rPr>
              <a:t>a </a:t>
            </a:r>
            <a:r>
              <a:rPr lang="en-US" sz="3200" b="1" i="1" dirty="0" err="1">
                <a:solidFill>
                  <a:schemeClr val="tx1"/>
                </a:solidFill>
              </a:rPr>
              <a:t>animales</a:t>
            </a:r>
            <a:r>
              <a:rPr lang="en-US" sz="3200" b="1" i="1" dirty="0">
                <a:solidFill>
                  <a:schemeClr val="tx1"/>
                </a:solidFill>
              </a:rPr>
              <a:t>	Libertad </a:t>
            </a:r>
            <a:r>
              <a:rPr lang="en-US" sz="3200" b="1" i="1" dirty="0" err="1">
                <a:solidFill>
                  <a:schemeClr val="tx1"/>
                </a:solidFill>
              </a:rPr>
              <a:t>Mucha</a:t>
            </a:r>
            <a:r>
              <a:rPr lang="en-US" sz="3200" b="1" i="1" dirty="0">
                <a:solidFill>
                  <a:schemeClr val="tx1"/>
                </a:solidFill>
              </a:rPr>
              <a:t> 		civil</a:t>
            </a:r>
          </a:p>
          <a:p>
            <a:r>
              <a:rPr lang="en-US" sz="3200" b="1" i="1" dirty="0" err="1">
                <a:solidFill>
                  <a:schemeClr val="tx1"/>
                </a:solidFill>
              </a:rPr>
              <a:t>violencia</a:t>
            </a:r>
            <a:r>
              <a:rPr lang="en-US" sz="3200" b="1" i="1" dirty="0">
                <a:solidFill>
                  <a:schemeClr val="tx1"/>
                </a:solidFill>
              </a:rPr>
              <a:t>		</a:t>
            </a:r>
            <a:r>
              <a:rPr lang="en-US" sz="3200" b="1" i="1" dirty="0" err="1">
                <a:solidFill>
                  <a:schemeClr val="tx1"/>
                </a:solidFill>
              </a:rPr>
              <a:t>Economía</a:t>
            </a:r>
            <a:endParaRPr lang="en-US" sz="3200" b="1" dirty="0">
              <a:solidFill>
                <a:schemeClr val="tx1"/>
              </a:solidFill>
            </a:endParaRPr>
          </a:p>
        </p:txBody>
      </p:sp>
      <p:cxnSp>
        <p:nvCxnSpPr>
          <p:cNvPr id="8" name="Straight Connector 7">
            <a:extLst>
              <a:ext uri="{FF2B5EF4-FFF2-40B4-BE49-F238E27FC236}">
                <a16:creationId xmlns:a16="http://schemas.microsoft.com/office/drawing/2014/main" id="{D02159DC-1EB8-4043-8954-A1D9C5820D10}"/>
              </a:ext>
            </a:extLst>
          </p:cNvPr>
          <p:cNvCxnSpPr>
            <a:cxnSpLocks/>
          </p:cNvCxnSpPr>
          <p:nvPr/>
        </p:nvCxnSpPr>
        <p:spPr>
          <a:xfrm>
            <a:off x="6615113" y="387350"/>
            <a:ext cx="0" cy="3443818"/>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16683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EFDFF0-4D85-F548-8D4B-379BF253A371}"/>
              </a:ext>
            </a:extLst>
          </p:cNvPr>
          <p:cNvSpPr>
            <a:spLocks noGrp="1"/>
          </p:cNvSpPr>
          <p:nvPr>
            <p:ph idx="1"/>
          </p:nvPr>
        </p:nvSpPr>
        <p:spPr/>
        <p:txBody>
          <a:bodyPr/>
          <a:lstStyle/>
          <a:p>
            <a:endParaRPr lang="en-US"/>
          </a:p>
        </p:txBody>
      </p:sp>
      <p:sp>
        <p:nvSpPr>
          <p:cNvPr id="6" name="Oval Callout 5">
            <a:extLst>
              <a:ext uri="{FF2B5EF4-FFF2-40B4-BE49-F238E27FC236}">
                <a16:creationId xmlns:a16="http://schemas.microsoft.com/office/drawing/2014/main" id="{92C48B48-F5E7-224C-9397-13771B98FAE9}"/>
              </a:ext>
            </a:extLst>
          </p:cNvPr>
          <p:cNvSpPr/>
          <p:nvPr/>
        </p:nvSpPr>
        <p:spPr>
          <a:xfrm>
            <a:off x="784597" y="973668"/>
            <a:ext cx="6930280" cy="4214997"/>
          </a:xfrm>
          <a:prstGeom prst="wedgeEllipseCallout">
            <a:avLst>
              <a:gd name="adj1" fmla="val 73693"/>
              <a:gd name="adj2" fmla="val 259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Very good! Now let’s talk about what we’re going to do for the rest of today and tomorrow. </a:t>
            </a:r>
            <a:endParaRPr lang="en-US" dirty="0"/>
          </a:p>
        </p:txBody>
      </p:sp>
      <p:sp>
        <p:nvSpPr>
          <p:cNvPr id="9" name="Title 8">
            <a:extLst>
              <a:ext uri="{FF2B5EF4-FFF2-40B4-BE49-F238E27FC236}">
                <a16:creationId xmlns:a16="http://schemas.microsoft.com/office/drawing/2014/main" id="{6E407018-09DE-FA4B-B23B-9973D627C8C4}"/>
              </a:ext>
            </a:extLst>
          </p:cNvPr>
          <p:cNvSpPr>
            <a:spLocks noGrp="1"/>
          </p:cNvSpPr>
          <p:nvPr>
            <p:ph type="title"/>
          </p:nvPr>
        </p:nvSpPr>
        <p:spPr/>
        <p:txBody>
          <a:bodyPr/>
          <a:lstStyle/>
          <a:p>
            <a:endParaRPr lang="en-US"/>
          </a:p>
        </p:txBody>
      </p:sp>
      <p:pic>
        <p:nvPicPr>
          <p:cNvPr id="8" name="Picture 7">
            <a:extLst>
              <a:ext uri="{FF2B5EF4-FFF2-40B4-BE49-F238E27FC236}">
                <a16:creationId xmlns:a16="http://schemas.microsoft.com/office/drawing/2014/main" id="{A386C860-476F-A644-A069-74A025D051F2}"/>
              </a:ext>
            </a:extLst>
          </p:cNvPr>
          <p:cNvPicPr>
            <a:picLocks noChangeAspect="1"/>
          </p:cNvPicPr>
          <p:nvPr/>
        </p:nvPicPr>
        <p:blipFill rotWithShape="1">
          <a:blip r:embed="rId2"/>
          <a:srcRect b="32799"/>
          <a:stretch/>
        </p:blipFill>
        <p:spPr>
          <a:xfrm>
            <a:off x="6886575" y="2404245"/>
            <a:ext cx="5621338" cy="3777573"/>
          </a:xfrm>
          <a:prstGeom prst="rect">
            <a:avLst/>
          </a:prstGeom>
        </p:spPr>
      </p:pic>
      <p:sp>
        <p:nvSpPr>
          <p:cNvPr id="10" name="Oval Callout 9">
            <a:extLst>
              <a:ext uri="{FF2B5EF4-FFF2-40B4-BE49-F238E27FC236}">
                <a16:creationId xmlns:a16="http://schemas.microsoft.com/office/drawing/2014/main" id="{7D7A9841-8644-1F48-B480-35DEE8472938}"/>
              </a:ext>
            </a:extLst>
          </p:cNvPr>
          <p:cNvSpPr/>
          <p:nvPr/>
        </p:nvSpPr>
        <p:spPr>
          <a:xfrm>
            <a:off x="784597" y="973667"/>
            <a:ext cx="6930280" cy="4214997"/>
          </a:xfrm>
          <a:prstGeom prst="wedgeEllipseCallout">
            <a:avLst>
              <a:gd name="adj1" fmla="val 73693"/>
              <a:gd name="adj2" fmla="val 259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You had some great ideas. Now we are going find out more. You are going to research bullfighting to find out more for a class debate on _____day. Everyone will be assigned a position.</a:t>
            </a:r>
            <a:endParaRPr lang="en-US" dirty="0"/>
          </a:p>
        </p:txBody>
      </p:sp>
    </p:spTree>
    <p:extLst>
      <p:ext uri="{BB962C8B-B14F-4D97-AF65-F5344CB8AC3E}">
        <p14:creationId xmlns:p14="http://schemas.microsoft.com/office/powerpoint/2010/main" val="168077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8BA23-2D26-6042-B30E-0B4CDA247FD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67AE211-7497-8843-A593-606F73DF6793}"/>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F1CEDB34-D45B-2E43-AD64-C20832DEFF44}"/>
              </a:ext>
            </a:extLst>
          </p:cNvPr>
          <p:cNvPicPr>
            <a:picLocks noChangeAspect="1"/>
          </p:cNvPicPr>
          <p:nvPr/>
        </p:nvPicPr>
        <p:blipFill rotWithShape="1">
          <a:blip r:embed="rId2"/>
          <a:srcRect l="27498" t="39039"/>
          <a:stretch/>
        </p:blipFill>
        <p:spPr>
          <a:xfrm>
            <a:off x="7457839" y="3076208"/>
            <a:ext cx="4497761" cy="3781792"/>
          </a:xfrm>
          <a:prstGeom prst="rect">
            <a:avLst/>
          </a:prstGeom>
        </p:spPr>
      </p:pic>
      <p:sp>
        <p:nvSpPr>
          <p:cNvPr id="5" name="Oval Callout 4">
            <a:extLst>
              <a:ext uri="{FF2B5EF4-FFF2-40B4-BE49-F238E27FC236}">
                <a16:creationId xmlns:a16="http://schemas.microsoft.com/office/drawing/2014/main" id="{FE8819ED-B58E-8E4E-BBCE-DE38180B613C}"/>
              </a:ext>
            </a:extLst>
          </p:cNvPr>
          <p:cNvSpPr/>
          <p:nvPr/>
        </p:nvSpPr>
        <p:spPr>
          <a:xfrm>
            <a:off x="542923" y="4124936"/>
            <a:ext cx="6216651" cy="2618764"/>
          </a:xfrm>
          <a:prstGeom prst="wedgeEllipseCallout">
            <a:avLst>
              <a:gd name="adj1" fmla="val 67323"/>
              <a:gd name="adj2" fmla="val 137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This the is statement you will be debating. In favor: Bullfighting needs to be abolished as it is cruelty to animals. Against: To abolish bullfighting is a violation of civil rights.  </a:t>
            </a:r>
          </a:p>
        </p:txBody>
      </p:sp>
      <p:sp>
        <p:nvSpPr>
          <p:cNvPr id="6" name="Rectangle 5">
            <a:extLst>
              <a:ext uri="{FF2B5EF4-FFF2-40B4-BE49-F238E27FC236}">
                <a16:creationId xmlns:a16="http://schemas.microsoft.com/office/drawing/2014/main" id="{32EA8D80-2515-E842-BD08-F584BC37F1CB}"/>
              </a:ext>
            </a:extLst>
          </p:cNvPr>
          <p:cNvSpPr/>
          <p:nvPr/>
        </p:nvSpPr>
        <p:spPr>
          <a:xfrm>
            <a:off x="4346573" y="62076"/>
            <a:ext cx="5111751" cy="39015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dirty="0">
                <a:solidFill>
                  <a:schemeClr val="tx1"/>
                </a:solidFill>
              </a:rPr>
              <a:t>La </a:t>
            </a:r>
            <a:r>
              <a:rPr lang="en-US" sz="3200" b="1" dirty="0" err="1">
                <a:solidFill>
                  <a:schemeClr val="tx1"/>
                </a:solidFill>
              </a:rPr>
              <a:t>abolición</a:t>
            </a:r>
            <a:r>
              <a:rPr lang="en-US" sz="3200" b="1" dirty="0">
                <a:solidFill>
                  <a:schemeClr val="tx1"/>
                </a:solidFill>
              </a:rPr>
              <a:t> de la </a:t>
            </a:r>
            <a:r>
              <a:rPr lang="en-US" sz="3200" b="1" dirty="0" err="1">
                <a:solidFill>
                  <a:schemeClr val="tx1"/>
                </a:solidFill>
              </a:rPr>
              <a:t>tauromaquía</a:t>
            </a:r>
            <a:r>
              <a:rPr lang="en-US" sz="3200" b="1" dirty="0">
                <a:solidFill>
                  <a:schemeClr val="tx1"/>
                </a:solidFill>
              </a:rPr>
              <a:t> </a:t>
            </a:r>
            <a:r>
              <a:rPr lang="en-US" sz="3200" b="1" dirty="0" err="1">
                <a:solidFill>
                  <a:schemeClr val="tx1"/>
                </a:solidFill>
              </a:rPr>
              <a:t>es</a:t>
            </a:r>
            <a:r>
              <a:rPr lang="en-US" sz="3200" b="1" dirty="0">
                <a:solidFill>
                  <a:schemeClr val="tx1"/>
                </a:solidFill>
              </a:rPr>
              <a:t> </a:t>
            </a:r>
            <a:r>
              <a:rPr lang="en-US" sz="3200" b="1" dirty="0" err="1">
                <a:solidFill>
                  <a:schemeClr val="tx1"/>
                </a:solidFill>
              </a:rPr>
              <a:t>una</a:t>
            </a:r>
            <a:r>
              <a:rPr lang="en-US" sz="3200" b="1" dirty="0">
                <a:solidFill>
                  <a:schemeClr val="tx1"/>
                </a:solidFill>
              </a:rPr>
              <a:t> </a:t>
            </a:r>
            <a:r>
              <a:rPr lang="en-US" sz="3200" b="1" dirty="0" err="1">
                <a:solidFill>
                  <a:schemeClr val="tx1"/>
                </a:solidFill>
              </a:rPr>
              <a:t>negación</a:t>
            </a:r>
            <a:r>
              <a:rPr lang="en-US" sz="3200" b="1" dirty="0">
                <a:solidFill>
                  <a:schemeClr val="tx1"/>
                </a:solidFill>
              </a:rPr>
              <a:t> de </a:t>
            </a:r>
            <a:r>
              <a:rPr lang="en-US" sz="3200" b="1" dirty="0" err="1">
                <a:solidFill>
                  <a:schemeClr val="tx1"/>
                </a:solidFill>
              </a:rPr>
              <a:t>los</a:t>
            </a:r>
            <a:r>
              <a:rPr lang="en-US" sz="3200" b="1" dirty="0">
                <a:solidFill>
                  <a:schemeClr val="tx1"/>
                </a:solidFill>
              </a:rPr>
              <a:t> derechos y </a:t>
            </a:r>
            <a:r>
              <a:rPr lang="en-US" sz="3200" b="1" dirty="0" err="1">
                <a:solidFill>
                  <a:schemeClr val="tx1"/>
                </a:solidFill>
              </a:rPr>
              <a:t>libertades</a:t>
            </a:r>
            <a:r>
              <a:rPr lang="en-US" sz="3200" b="1" dirty="0">
                <a:solidFill>
                  <a:schemeClr val="tx1"/>
                </a:solidFill>
              </a:rPr>
              <a:t> </a:t>
            </a:r>
            <a:r>
              <a:rPr lang="en-US" sz="3200" b="1" dirty="0" err="1">
                <a:solidFill>
                  <a:schemeClr val="tx1"/>
                </a:solidFill>
              </a:rPr>
              <a:t>civiles</a:t>
            </a:r>
            <a:r>
              <a:rPr lang="en-US" sz="3200" b="1" dirty="0">
                <a:solidFill>
                  <a:schemeClr val="tx1"/>
                </a:solidFill>
              </a:rPr>
              <a:t> </a:t>
            </a:r>
            <a:r>
              <a:rPr lang="en-US" sz="2400" b="1" i="1" dirty="0">
                <a:solidFill>
                  <a:schemeClr val="tx1"/>
                </a:solidFill>
              </a:rPr>
              <a:t>(The abolition of bullfighting is a denial of civil rights/liberties)</a:t>
            </a:r>
          </a:p>
          <a:p>
            <a:endParaRPr lang="en-US" sz="3200" b="1" dirty="0">
              <a:solidFill>
                <a:schemeClr val="tx1"/>
              </a:solidFill>
            </a:endParaRPr>
          </a:p>
        </p:txBody>
      </p:sp>
      <p:sp>
        <p:nvSpPr>
          <p:cNvPr id="9" name="Oval Callout 8">
            <a:extLst>
              <a:ext uri="{FF2B5EF4-FFF2-40B4-BE49-F238E27FC236}">
                <a16:creationId xmlns:a16="http://schemas.microsoft.com/office/drawing/2014/main" id="{1966B88A-5CB2-C648-9245-37C832C14B71}"/>
              </a:ext>
            </a:extLst>
          </p:cNvPr>
          <p:cNvSpPr/>
          <p:nvPr/>
        </p:nvSpPr>
        <p:spPr>
          <a:xfrm>
            <a:off x="600072" y="4124936"/>
            <a:ext cx="6216651" cy="2618764"/>
          </a:xfrm>
          <a:prstGeom prst="wedgeEllipseCallout">
            <a:avLst>
              <a:gd name="adj1" fmla="val 67323"/>
              <a:gd name="adj2" fmla="val 137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You may receive a position that you do not agree with personally, and that is okay. We are going to work on taking on new perspectives and at the end we will compare your own opinion to the positions given.</a:t>
            </a:r>
          </a:p>
        </p:txBody>
      </p:sp>
    </p:spTree>
    <p:extLst>
      <p:ext uri="{BB962C8B-B14F-4D97-AF65-F5344CB8AC3E}">
        <p14:creationId xmlns:p14="http://schemas.microsoft.com/office/powerpoint/2010/main" val="39517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EFDFF0-4D85-F548-8D4B-379BF253A371}"/>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3BBB5EAD-EFDA-0041-AEF0-ADF4EE8947BE}"/>
              </a:ext>
            </a:extLst>
          </p:cNvPr>
          <p:cNvPicPr>
            <a:picLocks noChangeAspect="1"/>
          </p:cNvPicPr>
          <p:nvPr/>
        </p:nvPicPr>
        <p:blipFill rotWithShape="1">
          <a:blip r:embed="rId2"/>
          <a:srcRect t="16656"/>
          <a:stretch/>
        </p:blipFill>
        <p:spPr>
          <a:xfrm>
            <a:off x="-933402" y="1868190"/>
            <a:ext cx="5748290" cy="4790845"/>
          </a:xfrm>
          <a:prstGeom prst="rect">
            <a:avLst/>
          </a:prstGeom>
        </p:spPr>
      </p:pic>
      <p:sp>
        <p:nvSpPr>
          <p:cNvPr id="6" name="Oval Callout 5">
            <a:extLst>
              <a:ext uri="{FF2B5EF4-FFF2-40B4-BE49-F238E27FC236}">
                <a16:creationId xmlns:a16="http://schemas.microsoft.com/office/drawing/2014/main" id="{92C48B48-F5E7-224C-9397-13771B98FAE9}"/>
              </a:ext>
            </a:extLst>
          </p:cNvPr>
          <p:cNvSpPr/>
          <p:nvPr/>
        </p:nvSpPr>
        <p:spPr>
          <a:xfrm>
            <a:off x="2986087" y="2128838"/>
            <a:ext cx="6930280" cy="4214997"/>
          </a:xfrm>
          <a:prstGeom prst="wedgeEllipseCallout">
            <a:avLst>
              <a:gd name="adj1" fmla="val -57837"/>
              <a:gd name="adj2" fmla="val -255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The debate will be the day after tomorrow. We will vote on which side wins after the debate. Now I will divide you into the two groups: A (in favor of) and B (against) and hand out the worksheet you will need.</a:t>
            </a:r>
            <a:endParaRPr lang="en-US" dirty="0"/>
          </a:p>
        </p:txBody>
      </p:sp>
      <p:sp>
        <p:nvSpPr>
          <p:cNvPr id="9" name="Title 8">
            <a:extLst>
              <a:ext uri="{FF2B5EF4-FFF2-40B4-BE49-F238E27FC236}">
                <a16:creationId xmlns:a16="http://schemas.microsoft.com/office/drawing/2014/main" id="{6E407018-09DE-FA4B-B23B-9973D627C8C4}"/>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464053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1A0AE-1E8F-0542-965C-031012CF68D8}"/>
              </a:ext>
            </a:extLst>
          </p:cNvPr>
          <p:cNvSpPr>
            <a:spLocks noGrp="1"/>
          </p:cNvSpPr>
          <p:nvPr>
            <p:ph type="title"/>
          </p:nvPr>
        </p:nvSpPr>
        <p:spPr/>
        <p:txBody>
          <a:bodyPr/>
          <a:lstStyle/>
          <a:p>
            <a:r>
              <a:rPr lang="en-US" dirty="0"/>
              <a:t>“Interact” Activity Summary: Bullfighting debate</a:t>
            </a:r>
          </a:p>
        </p:txBody>
      </p:sp>
      <p:sp>
        <p:nvSpPr>
          <p:cNvPr id="3" name="Content Placeholder 2">
            <a:extLst>
              <a:ext uri="{FF2B5EF4-FFF2-40B4-BE49-F238E27FC236}">
                <a16:creationId xmlns:a16="http://schemas.microsoft.com/office/drawing/2014/main" id="{A20E7C88-2873-FC46-A20B-5E38BB1FBD40}"/>
              </a:ext>
            </a:extLst>
          </p:cNvPr>
          <p:cNvSpPr>
            <a:spLocks noGrp="1"/>
          </p:cNvSpPr>
          <p:nvPr>
            <p:ph idx="1"/>
          </p:nvPr>
        </p:nvSpPr>
        <p:spPr>
          <a:xfrm>
            <a:off x="1034399" y="2446336"/>
            <a:ext cx="10424175" cy="3897313"/>
          </a:xfrm>
        </p:spPr>
        <p:txBody>
          <a:bodyPr>
            <a:normAutofit/>
          </a:bodyPr>
          <a:lstStyle/>
          <a:p>
            <a:r>
              <a:rPr lang="en-US" sz="2400" dirty="0"/>
              <a:t>Based on </a:t>
            </a:r>
            <a:r>
              <a:rPr lang="en-US" sz="2400" b="1" dirty="0"/>
              <a:t>Corbett, 2010, p. 193</a:t>
            </a:r>
            <a:r>
              <a:rPr lang="en-US" sz="2400" dirty="0"/>
              <a:t>: 10.6 Debate on blood sports</a:t>
            </a:r>
          </a:p>
          <a:p>
            <a:r>
              <a:rPr lang="en-US" sz="2400" b="1" dirty="0"/>
              <a:t>Communicative modes</a:t>
            </a:r>
            <a:r>
              <a:rPr lang="en-US" sz="2400" dirty="0"/>
              <a:t>: interpersonal speaking, although contains all modes (presentational speaking, listening, writing, reading)</a:t>
            </a:r>
          </a:p>
          <a:p>
            <a:r>
              <a:rPr lang="en-US" sz="2400" b="1" dirty="0"/>
              <a:t>Description</a:t>
            </a:r>
            <a:r>
              <a:rPr lang="en-US" sz="2400" dirty="0"/>
              <a:t>: Students will </a:t>
            </a:r>
            <a:r>
              <a:rPr lang="en-US" sz="2400" b="1" dirty="0"/>
              <a:t>research</a:t>
            </a:r>
            <a:r>
              <a:rPr lang="en-US" sz="2400" dirty="0"/>
              <a:t> and </a:t>
            </a:r>
            <a:r>
              <a:rPr lang="en-US" sz="2400" b="1" dirty="0"/>
              <a:t>debate the issue </a:t>
            </a:r>
            <a:r>
              <a:rPr lang="en-US" sz="2400" dirty="0"/>
              <a:t>of whether Spanish-speaking countries such as Spain and Mexico </a:t>
            </a:r>
            <a:r>
              <a:rPr lang="en-US" sz="2400" b="1" dirty="0"/>
              <a:t>should or should not allow bullfighting </a:t>
            </a:r>
            <a:r>
              <a:rPr lang="en-US" sz="2400" dirty="0"/>
              <a:t>(i.e. whether it is a violation of civil liberties or not). Students may have their own viewpoints but will improve persuasive skills by researching and understanding values of those who disagree.  (Corbett, 2010, p. 193)</a:t>
            </a:r>
          </a:p>
          <a:p>
            <a:endParaRPr lang="en-US" dirty="0"/>
          </a:p>
        </p:txBody>
      </p:sp>
    </p:spTree>
    <p:extLst>
      <p:ext uri="{BB962C8B-B14F-4D97-AF65-F5344CB8AC3E}">
        <p14:creationId xmlns:p14="http://schemas.microsoft.com/office/powerpoint/2010/main" val="2255009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8A9AB-DC25-4C49-95A3-E79B2AB85D3C}"/>
              </a:ext>
            </a:extLst>
          </p:cNvPr>
          <p:cNvSpPr>
            <a:spLocks noGrp="1"/>
          </p:cNvSpPr>
          <p:nvPr>
            <p:ph type="title"/>
          </p:nvPr>
        </p:nvSpPr>
        <p:spPr/>
        <p:txBody>
          <a:bodyPr/>
          <a:lstStyle/>
          <a:p>
            <a:r>
              <a:rPr lang="en-US" i="1" dirty="0"/>
              <a:t>1-2 min</a:t>
            </a:r>
          </a:p>
        </p:txBody>
      </p:sp>
      <p:pic>
        <p:nvPicPr>
          <p:cNvPr id="5" name="Content Placeholder 4">
            <a:extLst>
              <a:ext uri="{FF2B5EF4-FFF2-40B4-BE49-F238E27FC236}">
                <a16:creationId xmlns:a16="http://schemas.microsoft.com/office/drawing/2014/main" id="{4419EAA6-82D9-594E-A5EB-156499B02564}"/>
              </a:ext>
            </a:extLst>
          </p:cNvPr>
          <p:cNvPicPr>
            <a:picLocks noGrp="1" noChangeAspect="1"/>
          </p:cNvPicPr>
          <p:nvPr>
            <p:ph idx="1"/>
          </p:nvPr>
        </p:nvPicPr>
        <p:blipFill>
          <a:blip r:embed="rId2"/>
          <a:stretch>
            <a:fillRect/>
          </a:stretch>
        </p:blipFill>
        <p:spPr>
          <a:xfrm>
            <a:off x="4772024" y="2685971"/>
            <a:ext cx="6772275" cy="3458183"/>
          </a:xfrm>
        </p:spPr>
      </p:pic>
      <p:pic>
        <p:nvPicPr>
          <p:cNvPr id="7" name="Picture 6">
            <a:extLst>
              <a:ext uri="{FF2B5EF4-FFF2-40B4-BE49-F238E27FC236}">
                <a16:creationId xmlns:a16="http://schemas.microsoft.com/office/drawing/2014/main" id="{09735892-5EE8-DB4C-9195-47495E8B26B3}"/>
              </a:ext>
            </a:extLst>
          </p:cNvPr>
          <p:cNvPicPr>
            <a:picLocks noChangeAspect="1"/>
          </p:cNvPicPr>
          <p:nvPr/>
        </p:nvPicPr>
        <p:blipFill rotWithShape="1">
          <a:blip r:embed="rId3"/>
          <a:srcRect l="45319" t="27910"/>
          <a:stretch/>
        </p:blipFill>
        <p:spPr>
          <a:xfrm>
            <a:off x="435534" y="2986088"/>
            <a:ext cx="2763885" cy="3643841"/>
          </a:xfrm>
          <a:prstGeom prst="rect">
            <a:avLst/>
          </a:prstGeom>
        </p:spPr>
      </p:pic>
      <p:sp>
        <p:nvSpPr>
          <p:cNvPr id="3" name="TextBox 2">
            <a:extLst>
              <a:ext uri="{FF2B5EF4-FFF2-40B4-BE49-F238E27FC236}">
                <a16:creationId xmlns:a16="http://schemas.microsoft.com/office/drawing/2014/main" id="{3153D78C-6BA2-BE48-9F18-F86EDA792CED}"/>
              </a:ext>
            </a:extLst>
          </p:cNvPr>
          <p:cNvSpPr txBox="1"/>
          <p:nvPr/>
        </p:nvSpPr>
        <p:spPr>
          <a:xfrm>
            <a:off x="6686551" y="2986088"/>
            <a:ext cx="1085850" cy="584775"/>
          </a:xfrm>
          <a:prstGeom prst="rect">
            <a:avLst/>
          </a:prstGeom>
          <a:noFill/>
        </p:spPr>
        <p:txBody>
          <a:bodyPr wrap="square" rtlCol="0">
            <a:spAutoFit/>
          </a:bodyPr>
          <a:lstStyle/>
          <a:p>
            <a:r>
              <a:rPr lang="en-US" sz="3200" b="1" dirty="0"/>
              <a:t>A</a:t>
            </a:r>
          </a:p>
        </p:txBody>
      </p:sp>
      <p:sp>
        <p:nvSpPr>
          <p:cNvPr id="8" name="TextBox 7">
            <a:extLst>
              <a:ext uri="{FF2B5EF4-FFF2-40B4-BE49-F238E27FC236}">
                <a16:creationId xmlns:a16="http://schemas.microsoft.com/office/drawing/2014/main" id="{91AF23B2-A922-5C46-8713-7E457A5B2214}"/>
              </a:ext>
            </a:extLst>
          </p:cNvPr>
          <p:cNvSpPr txBox="1"/>
          <p:nvPr/>
        </p:nvSpPr>
        <p:spPr>
          <a:xfrm>
            <a:off x="9115425" y="2986088"/>
            <a:ext cx="1085850" cy="584775"/>
          </a:xfrm>
          <a:prstGeom prst="rect">
            <a:avLst/>
          </a:prstGeom>
          <a:noFill/>
        </p:spPr>
        <p:txBody>
          <a:bodyPr wrap="square" rtlCol="0">
            <a:spAutoFit/>
          </a:bodyPr>
          <a:lstStyle/>
          <a:p>
            <a:r>
              <a:rPr lang="en-US" sz="3200" b="1" dirty="0"/>
              <a:t>B</a:t>
            </a:r>
          </a:p>
        </p:txBody>
      </p:sp>
      <p:pic>
        <p:nvPicPr>
          <p:cNvPr id="9" name="Picture 8">
            <a:extLst>
              <a:ext uri="{FF2B5EF4-FFF2-40B4-BE49-F238E27FC236}">
                <a16:creationId xmlns:a16="http://schemas.microsoft.com/office/drawing/2014/main" id="{C4D86842-ED36-0C45-A495-05D576800F8F}"/>
              </a:ext>
            </a:extLst>
          </p:cNvPr>
          <p:cNvPicPr>
            <a:picLocks noChangeAspect="1"/>
          </p:cNvPicPr>
          <p:nvPr/>
        </p:nvPicPr>
        <p:blipFill>
          <a:blip r:embed="rId4"/>
          <a:stretch>
            <a:fillRect/>
          </a:stretch>
        </p:blipFill>
        <p:spPr>
          <a:xfrm>
            <a:off x="2951295" y="3286125"/>
            <a:ext cx="903532" cy="1174410"/>
          </a:xfrm>
          <a:prstGeom prst="rect">
            <a:avLst/>
          </a:prstGeom>
          <a:ln>
            <a:solidFill>
              <a:schemeClr val="accent1"/>
            </a:solidFill>
          </a:ln>
        </p:spPr>
      </p:pic>
      <p:pic>
        <p:nvPicPr>
          <p:cNvPr id="11" name="Picture 10">
            <a:extLst>
              <a:ext uri="{FF2B5EF4-FFF2-40B4-BE49-F238E27FC236}">
                <a16:creationId xmlns:a16="http://schemas.microsoft.com/office/drawing/2014/main" id="{B8FE2405-3EB5-D243-913B-2A6E1EC26894}"/>
              </a:ext>
            </a:extLst>
          </p:cNvPr>
          <p:cNvPicPr>
            <a:picLocks noChangeAspect="1"/>
          </p:cNvPicPr>
          <p:nvPr/>
        </p:nvPicPr>
        <p:blipFill>
          <a:blip r:embed="rId5"/>
          <a:stretch>
            <a:fillRect/>
          </a:stretch>
        </p:blipFill>
        <p:spPr>
          <a:xfrm>
            <a:off x="2951295" y="4808008"/>
            <a:ext cx="989982" cy="1281849"/>
          </a:xfrm>
          <a:prstGeom prst="rect">
            <a:avLst/>
          </a:prstGeom>
          <a:ln>
            <a:solidFill>
              <a:schemeClr val="accent1"/>
            </a:solidFill>
          </a:ln>
        </p:spPr>
      </p:pic>
      <p:sp>
        <p:nvSpPr>
          <p:cNvPr id="13" name="Rectangle 12">
            <a:extLst>
              <a:ext uri="{FF2B5EF4-FFF2-40B4-BE49-F238E27FC236}">
                <a16:creationId xmlns:a16="http://schemas.microsoft.com/office/drawing/2014/main" id="{62B96C95-D5FB-A84E-935E-6665597813E9}"/>
              </a:ext>
            </a:extLst>
          </p:cNvPr>
          <p:cNvSpPr/>
          <p:nvPr/>
        </p:nvSpPr>
        <p:spPr>
          <a:xfrm>
            <a:off x="9916367" y="6243250"/>
            <a:ext cx="1858201" cy="276999"/>
          </a:xfrm>
          <a:prstGeom prst="rect">
            <a:avLst/>
          </a:prstGeom>
        </p:spPr>
        <p:txBody>
          <a:bodyPr wrap="none">
            <a:spAutoFit/>
          </a:bodyPr>
          <a:lstStyle/>
          <a:p>
            <a:r>
              <a:rPr lang="en-US" sz="1200" dirty="0" err="1"/>
              <a:t>Palomaironique</a:t>
            </a:r>
            <a:r>
              <a:rPr lang="en-US" sz="1200" dirty="0"/>
              <a:t> (2012)</a:t>
            </a:r>
          </a:p>
        </p:txBody>
      </p:sp>
    </p:spTree>
    <p:extLst>
      <p:ext uri="{BB962C8B-B14F-4D97-AF65-F5344CB8AC3E}">
        <p14:creationId xmlns:p14="http://schemas.microsoft.com/office/powerpoint/2010/main" val="829386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365 -0.01273 L -0.00365 -0.01273 C -0.003 -0.01898 -0.00248 -0.02546 -0.00144 -0.03148 C -0.00091 -0.03402 0.00039 -0.03564 0.00091 -0.03773 C 0.00195 -0.04189 0.00195 -0.04675 0.00325 -0.05023 L 0.00794 -0.06273 C 0.00872 -0.06481 0.00937 -0.06736 0.01028 -0.06898 C 0.01549 -0.07824 0.01653 -0.08055 0.02435 -0.08981 C 0.02552 -0.0912 0.02669 -0.09305 0.02786 -0.09398 C 0.04101 -0.10578 0.01901 -0.0831 0.03606 -0.10023 C 0.03737 -0.10162 0.03841 -0.10347 0.03958 -0.10439 C 0.04114 -0.10555 0.04284 -0.10555 0.04427 -0.10648 C 0.04596 -0.10763 0.04739 -0.10972 0.04895 -0.11064 C 0.05208 -0.1125 0.0552 -0.11342 0.05833 -0.11481 L 0.0677 -0.11898 C 0.06927 -0.11967 0.07096 -0.12037 0.07239 -0.12106 L 0.07591 -0.12314 C 0.08528 -0.12245 0.09479 -0.12245 0.10403 -0.12106 C 0.10638 -0.12083 0.11054 -0.1162 0.11224 -0.11481 C 0.11458 -0.11319 0.11692 -0.11203 0.11927 -0.11064 C 0.12044 -0.10995 0.12174 -0.10995 0.12278 -0.10856 C 0.12395 -0.10717 0.12526 -0.10601 0.1263 -0.10439 C 0.12799 -0.10254 0.12942 -0.1 0.13099 -0.09814 C 0.13255 -0.09652 0.13424 -0.09583 0.13567 -0.09398 C 0.13711 -0.09236 0.13789 -0.08958 0.13919 -0.08773 C 0.1414 -0.08472 0.14388 -0.08217 0.14622 -0.07939 L 0.15325 -0.07106 L 0.15677 -0.06689 L 0.16028 -0.06273 L 0.16497 -0.05023 L 0.16731 -0.04398 C 0.1681 -0.03981 0.16836 -0.03518 0.16966 -0.03148 C 0.17122 -0.02731 0.17265 -0.02314 0.17435 -0.01898 C 0.17591 -0.0155 0.1789 -0.00879 0.1802 -0.00439 C 0.18112 -0.00185 0.18164 0.00116 0.18255 0.00394 C 0.18398 0.00811 0.18567 0.01227 0.18724 0.01644 L 0.19427 0.03519 C 0.19505 0.03727 0.19596 0.03913 0.19661 0.04144 C 0.19778 0.04491 0.19909 0.04815 0.20013 0.05186 C 0.20507 0.0676 0.2 0.05325 0.20481 0.06644 C 0.2052 0.06852 0.20573 0.07038 0.20599 0.07269 C 0.2082 0.08774 0.20625 0.07871 0.20833 0.09561 C 0.20859 0.09769 0.20924 0.09954 0.2095 0.10186 C 0.21041 0.10718 0.2108 0.11297 0.21185 0.11852 C 0.21224 0.12061 0.2125 0.12269 0.21302 0.12477 C 0.21367 0.12686 0.21471 0.12871 0.21536 0.13102 C 0.22031 0.14815 0.21224 0.12547 0.21888 0.14352 C 0.22018 0.15047 0.22005 0.1507 0.22239 0.15811 C 0.22317 0.16019 0.22422 0.16204 0.22474 0.16436 C 0.22578 0.16829 0.2263 0.17269 0.22708 0.17686 C 0.22747 0.17894 0.2276 0.18125 0.22825 0.18311 L 0.2306 0.18936 L 0.23294 0.20186 C 0.23411 0.20764 0.23463 0.20973 0.23528 0.21644 C 0.23541 0.2169 0.23528 0.21783 0.23528 0.21852 " pathEditMode="relative" ptsTypes="AAAAAAAAAAAAAAAAAAAAAAAAAAAAAAAAAAAAAAAAAAAAAAAAAAAAAAA">
                                      <p:cBhvr>
                                        <p:cTn id="6" dur="2000" fill="hold"/>
                                        <p:tgtEl>
                                          <p:spTgt spid="9"/>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00377 0.00973 L -0.00377 0.00973 C 0.0013 0.00625 0.00625 0.00255 0.01146 -0.00069 C 0.01602 -0.0037 0.02084 -0.00578 0.02552 -0.00902 C 0.02956 -0.01203 0.03308 -0.01689 0.03724 -0.01944 C 0.0711 -0.0412 0.0642 -0.03472 0.09349 -0.04652 C 0.11446 -0.05532 0.11953 -0.06041 0.14154 -0.06319 C 0.16055 -0.06574 0.17969 -0.0662 0.19896 -0.06736 L 0.22943 -0.06944 L 0.36654 -0.06736 C 0.37201 -0.06713 0.37735 -0.06296 0.38295 -0.06111 C 0.38789 -0.05949 0.3931 -0.05856 0.39818 -0.05694 C 0.40677 -0.05439 0.41537 -0.05254 0.42396 -0.04861 C 0.42865 -0.04652 0.43451 -0.04398 0.4392 -0.04236 C 0.44219 -0.04143 0.44531 -0.04097 0.44857 -0.04027 L 0.47318 -0.03611 C 0.47735 -0.03425 0.47917 -0.03333 0.48373 -0.03194 C 0.48633 -0.03125 0.4892 -0.03078 0.49193 -0.02986 C 0.49427 -0.02939 0.49662 -0.02847 0.49896 -0.02777 C 0.50365 -0.02847 0.50821 -0.02986 0.51302 -0.02986 C 0.5138 -0.02986 0.52448 -0.02638 0.52591 -0.02569 C 0.52826 -0.02476 0.5306 -0.02291 0.53295 -0.02152 L 0.53646 -0.01944 C 0.54649 -0.00763 0.53373 -0.02199 0.54349 -0.01319 C 0.54466 -0.01226 0.54558 -0.00972 0.54701 -0.00902 C 0.54779 -0.00879 0.54857 -0.01041 0.54935 -0.01111 " pathEditMode="relative" ptsTypes="AAAAAAAAAAAAAAAAAAAAAAAAAA">
                                      <p:cBhvr>
                                        <p:cTn id="10" dur="2000" fill="hold"/>
                                        <p:tgtEl>
                                          <p:spTgt spid="1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EFDFF0-4D85-F548-8D4B-379BF253A371}"/>
              </a:ext>
            </a:extLst>
          </p:cNvPr>
          <p:cNvSpPr>
            <a:spLocks noGrp="1"/>
          </p:cNvSpPr>
          <p:nvPr>
            <p:ph idx="1"/>
          </p:nvPr>
        </p:nvSpPr>
        <p:spPr/>
        <p:txBody>
          <a:bodyPr/>
          <a:lstStyle/>
          <a:p>
            <a:endParaRPr lang="en-US"/>
          </a:p>
        </p:txBody>
      </p:sp>
      <p:sp>
        <p:nvSpPr>
          <p:cNvPr id="6" name="Oval Callout 5">
            <a:extLst>
              <a:ext uri="{FF2B5EF4-FFF2-40B4-BE49-F238E27FC236}">
                <a16:creationId xmlns:a16="http://schemas.microsoft.com/office/drawing/2014/main" id="{92C48B48-F5E7-224C-9397-13771B98FAE9}"/>
              </a:ext>
            </a:extLst>
          </p:cNvPr>
          <p:cNvSpPr/>
          <p:nvPr/>
        </p:nvSpPr>
        <p:spPr>
          <a:xfrm>
            <a:off x="784597" y="973668"/>
            <a:ext cx="6887791" cy="5046132"/>
          </a:xfrm>
          <a:prstGeom prst="wedgeEllipseCallout">
            <a:avLst>
              <a:gd name="adj1" fmla="val 73693"/>
              <a:gd name="adj2" fmla="val 211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Now the rest of today and tomorrow you will research your position. You will notice there is a list of links on your paper to help you get started. Remember what you’ve discussed in your other courses and this course about judging sources! You should have at least 1 paragraph of summary of your argument by the debate day. Good luck!</a:t>
            </a:r>
            <a:endParaRPr lang="en-US" dirty="0"/>
          </a:p>
        </p:txBody>
      </p:sp>
      <p:sp>
        <p:nvSpPr>
          <p:cNvPr id="9" name="Title 8">
            <a:extLst>
              <a:ext uri="{FF2B5EF4-FFF2-40B4-BE49-F238E27FC236}">
                <a16:creationId xmlns:a16="http://schemas.microsoft.com/office/drawing/2014/main" id="{6E407018-09DE-FA4B-B23B-9973D627C8C4}"/>
              </a:ext>
            </a:extLst>
          </p:cNvPr>
          <p:cNvSpPr>
            <a:spLocks noGrp="1"/>
          </p:cNvSpPr>
          <p:nvPr>
            <p:ph type="title"/>
          </p:nvPr>
        </p:nvSpPr>
        <p:spPr/>
        <p:txBody>
          <a:bodyPr/>
          <a:lstStyle/>
          <a:p>
            <a:endParaRPr lang="en-US"/>
          </a:p>
        </p:txBody>
      </p:sp>
      <p:pic>
        <p:nvPicPr>
          <p:cNvPr id="8" name="Picture 7">
            <a:extLst>
              <a:ext uri="{FF2B5EF4-FFF2-40B4-BE49-F238E27FC236}">
                <a16:creationId xmlns:a16="http://schemas.microsoft.com/office/drawing/2014/main" id="{A386C860-476F-A644-A069-74A025D051F2}"/>
              </a:ext>
            </a:extLst>
          </p:cNvPr>
          <p:cNvPicPr>
            <a:picLocks noChangeAspect="1"/>
          </p:cNvPicPr>
          <p:nvPr/>
        </p:nvPicPr>
        <p:blipFill rotWithShape="1">
          <a:blip r:embed="rId2"/>
          <a:srcRect b="32799"/>
          <a:stretch/>
        </p:blipFill>
        <p:spPr>
          <a:xfrm>
            <a:off x="6886575" y="2404245"/>
            <a:ext cx="5621338" cy="3777573"/>
          </a:xfrm>
          <a:prstGeom prst="rect">
            <a:avLst/>
          </a:prstGeom>
        </p:spPr>
      </p:pic>
    </p:spTree>
    <p:extLst>
      <p:ext uri="{BB962C8B-B14F-4D97-AF65-F5344CB8AC3E}">
        <p14:creationId xmlns:p14="http://schemas.microsoft.com/office/powerpoint/2010/main" val="791177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EBB19-5C29-D741-8477-310465DBCB10}"/>
              </a:ext>
            </a:extLst>
          </p:cNvPr>
          <p:cNvSpPr>
            <a:spLocks noGrp="1"/>
          </p:cNvSpPr>
          <p:nvPr>
            <p:ph type="title"/>
          </p:nvPr>
        </p:nvSpPr>
        <p:spPr/>
        <p:txBody>
          <a:bodyPr/>
          <a:lstStyle/>
          <a:p>
            <a:r>
              <a:rPr lang="en-US" dirty="0" err="1"/>
              <a:t>DíA</a:t>
            </a:r>
            <a:r>
              <a:rPr lang="en-US" dirty="0"/>
              <a:t> 1/DÍA 2: </a:t>
            </a:r>
            <a:r>
              <a:rPr lang="en-US" dirty="0" err="1"/>
              <a:t>Investigación</a:t>
            </a:r>
            <a:endParaRPr lang="en-US" dirty="0"/>
          </a:p>
        </p:txBody>
      </p:sp>
      <p:sp>
        <p:nvSpPr>
          <p:cNvPr id="3" name="Content Placeholder 2">
            <a:extLst>
              <a:ext uri="{FF2B5EF4-FFF2-40B4-BE49-F238E27FC236}">
                <a16:creationId xmlns:a16="http://schemas.microsoft.com/office/drawing/2014/main" id="{9AD3D0D3-D40F-EE4B-8533-FCEA08F4381D}"/>
              </a:ext>
            </a:extLst>
          </p:cNvPr>
          <p:cNvSpPr>
            <a:spLocks noGrp="1"/>
          </p:cNvSpPr>
          <p:nvPr>
            <p:ph idx="1"/>
          </p:nvPr>
        </p:nvSpPr>
        <p:spPr/>
        <p:txBody>
          <a:bodyPr/>
          <a:lstStyle/>
          <a:p>
            <a:endParaRPr lang="en-US" dirty="0"/>
          </a:p>
        </p:txBody>
      </p:sp>
      <p:pic>
        <p:nvPicPr>
          <p:cNvPr id="6" name="Picture 5">
            <a:extLst>
              <a:ext uri="{FF2B5EF4-FFF2-40B4-BE49-F238E27FC236}">
                <a16:creationId xmlns:a16="http://schemas.microsoft.com/office/drawing/2014/main" id="{EE02A03D-F4C6-D84D-AA2B-CB5E9EE3977A}"/>
              </a:ext>
            </a:extLst>
          </p:cNvPr>
          <p:cNvPicPr>
            <a:picLocks noChangeAspect="1"/>
          </p:cNvPicPr>
          <p:nvPr/>
        </p:nvPicPr>
        <p:blipFill>
          <a:blip r:embed="rId2"/>
          <a:stretch>
            <a:fillRect/>
          </a:stretch>
        </p:blipFill>
        <p:spPr>
          <a:xfrm>
            <a:off x="715373" y="2747502"/>
            <a:ext cx="3492500" cy="2324100"/>
          </a:xfrm>
          <a:prstGeom prst="rect">
            <a:avLst/>
          </a:prstGeom>
        </p:spPr>
      </p:pic>
      <p:pic>
        <p:nvPicPr>
          <p:cNvPr id="7" name="Picture 6">
            <a:extLst>
              <a:ext uri="{FF2B5EF4-FFF2-40B4-BE49-F238E27FC236}">
                <a16:creationId xmlns:a16="http://schemas.microsoft.com/office/drawing/2014/main" id="{3799C789-5823-6246-808B-814D08D5A987}"/>
              </a:ext>
            </a:extLst>
          </p:cNvPr>
          <p:cNvPicPr>
            <a:picLocks noChangeAspect="1"/>
          </p:cNvPicPr>
          <p:nvPr/>
        </p:nvPicPr>
        <p:blipFill>
          <a:blip r:embed="rId3"/>
          <a:stretch>
            <a:fillRect/>
          </a:stretch>
        </p:blipFill>
        <p:spPr>
          <a:xfrm>
            <a:off x="7187950" y="0"/>
            <a:ext cx="4836518" cy="6286500"/>
          </a:xfrm>
          <a:prstGeom prst="rect">
            <a:avLst/>
          </a:prstGeom>
        </p:spPr>
      </p:pic>
      <p:cxnSp>
        <p:nvCxnSpPr>
          <p:cNvPr id="9" name="Straight Arrow Connector 8">
            <a:extLst>
              <a:ext uri="{FF2B5EF4-FFF2-40B4-BE49-F238E27FC236}">
                <a16:creationId xmlns:a16="http://schemas.microsoft.com/office/drawing/2014/main" id="{E3838FE1-6491-C64C-93B4-ED55E723A819}"/>
              </a:ext>
            </a:extLst>
          </p:cNvPr>
          <p:cNvCxnSpPr/>
          <p:nvPr/>
        </p:nvCxnSpPr>
        <p:spPr>
          <a:xfrm>
            <a:off x="5043488" y="3271838"/>
            <a:ext cx="2144462" cy="3857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D73BED1-BEC6-8B47-80B5-1F53366E809E}"/>
              </a:ext>
            </a:extLst>
          </p:cNvPr>
          <p:cNvCxnSpPr>
            <a:cxnSpLocks/>
          </p:cNvCxnSpPr>
          <p:nvPr/>
        </p:nvCxnSpPr>
        <p:spPr>
          <a:xfrm flipV="1">
            <a:off x="5043488" y="5264483"/>
            <a:ext cx="2144462" cy="2504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F19CA1FE-3505-0B42-AAAA-6C73A6457AF6}"/>
              </a:ext>
            </a:extLst>
          </p:cNvPr>
          <p:cNvSpPr/>
          <p:nvPr/>
        </p:nvSpPr>
        <p:spPr>
          <a:xfrm>
            <a:off x="227446" y="5110594"/>
            <a:ext cx="2980303" cy="307777"/>
          </a:xfrm>
          <a:prstGeom prst="rect">
            <a:avLst/>
          </a:prstGeom>
        </p:spPr>
        <p:txBody>
          <a:bodyPr wrap="none">
            <a:spAutoFit/>
          </a:bodyPr>
          <a:lstStyle/>
          <a:p>
            <a:r>
              <a:rPr lang="en-US" sz="1400" i="1" dirty="0"/>
              <a:t>Smartphone hand screen </a:t>
            </a:r>
            <a:r>
              <a:rPr lang="en-US" sz="1400" dirty="0"/>
              <a:t>(2017)</a:t>
            </a:r>
          </a:p>
        </p:txBody>
      </p:sp>
    </p:spTree>
    <p:extLst>
      <p:ext uri="{BB962C8B-B14F-4D97-AF65-F5344CB8AC3E}">
        <p14:creationId xmlns:p14="http://schemas.microsoft.com/office/powerpoint/2010/main" val="20154499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CAB10-CEB6-D545-B4AF-D9353526E862}"/>
              </a:ext>
            </a:extLst>
          </p:cNvPr>
          <p:cNvSpPr>
            <a:spLocks noGrp="1"/>
          </p:cNvSpPr>
          <p:nvPr>
            <p:ph type="title"/>
          </p:nvPr>
        </p:nvSpPr>
        <p:spPr/>
        <p:txBody>
          <a:bodyPr/>
          <a:lstStyle/>
          <a:p>
            <a:r>
              <a:rPr lang="en-US" dirty="0"/>
              <a:t>DÍA 2/3: </a:t>
            </a:r>
            <a:r>
              <a:rPr lang="en-US" dirty="0" err="1"/>
              <a:t>Frases</a:t>
            </a:r>
            <a:r>
              <a:rPr lang="en-US" dirty="0"/>
              <a:t> para el debate</a:t>
            </a:r>
          </a:p>
        </p:txBody>
      </p:sp>
      <p:sp>
        <p:nvSpPr>
          <p:cNvPr id="3" name="Content Placeholder 2">
            <a:extLst>
              <a:ext uri="{FF2B5EF4-FFF2-40B4-BE49-F238E27FC236}">
                <a16:creationId xmlns:a16="http://schemas.microsoft.com/office/drawing/2014/main" id="{449A78F7-B765-2E47-8A51-A2B1C09CD402}"/>
              </a:ext>
            </a:extLst>
          </p:cNvPr>
          <p:cNvSpPr>
            <a:spLocks noGrp="1"/>
          </p:cNvSpPr>
          <p:nvPr>
            <p:ph idx="1"/>
          </p:nvPr>
        </p:nvSpPr>
        <p:spPr>
          <a:xfrm>
            <a:off x="1154954" y="2460624"/>
            <a:ext cx="10132171" cy="3840163"/>
          </a:xfrm>
        </p:spPr>
        <p:txBody>
          <a:bodyPr>
            <a:normAutofit fontScale="85000" lnSpcReduction="10000"/>
          </a:bodyPr>
          <a:lstStyle/>
          <a:p>
            <a:r>
              <a:rPr lang="en-US" sz="2800" dirty="0"/>
              <a:t>Edited section of my original activity</a:t>
            </a:r>
          </a:p>
          <a:p>
            <a:r>
              <a:rPr lang="en-US" sz="2800" dirty="0"/>
              <a:t>Could be done earlier in the year, or before the debate (or both!)</a:t>
            </a:r>
          </a:p>
          <a:p>
            <a:r>
              <a:rPr lang="en-US" sz="2800" b="1" dirty="0"/>
              <a:t>Students look at phrases that could be used in a debate setting and decide on where they rank in regards to agreement vs. disagreement as well as strength and politeness</a:t>
            </a:r>
          </a:p>
          <a:p>
            <a:r>
              <a:rPr lang="en-US" sz="2800" dirty="0"/>
              <a:t>List could be provided, but I would prefer one to be student generated that could be added to as the year goes on because interactive oral exams (discussions, debates, etc. ) are a part of the IB diploma program, as is student-driven inquiry</a:t>
            </a:r>
          </a:p>
        </p:txBody>
      </p:sp>
    </p:spTree>
    <p:extLst>
      <p:ext uri="{BB962C8B-B14F-4D97-AF65-F5344CB8AC3E}">
        <p14:creationId xmlns:p14="http://schemas.microsoft.com/office/powerpoint/2010/main" val="22545007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5AA6E3-DA16-794A-B3B0-12BAE7966FB4}"/>
              </a:ext>
            </a:extLst>
          </p:cNvPr>
          <p:cNvSpPr>
            <a:spLocks noGrp="1"/>
          </p:cNvSpPr>
          <p:nvPr>
            <p:ph idx="1"/>
          </p:nvPr>
        </p:nvSpPr>
        <p:spPr/>
        <p:txBody>
          <a:bodyPr/>
          <a:lstStyle/>
          <a:p>
            <a:endParaRPr lang="en-US" dirty="0"/>
          </a:p>
        </p:txBody>
      </p:sp>
      <p:sp>
        <p:nvSpPr>
          <p:cNvPr id="4" name="Title 1">
            <a:extLst>
              <a:ext uri="{FF2B5EF4-FFF2-40B4-BE49-F238E27FC236}">
                <a16:creationId xmlns:a16="http://schemas.microsoft.com/office/drawing/2014/main" id="{A456C99C-F529-054A-A700-4DD41AD31FBE}"/>
              </a:ext>
            </a:extLst>
          </p:cNvPr>
          <p:cNvSpPr txBox="1">
            <a:spLocks/>
          </p:cNvSpPr>
          <p:nvPr/>
        </p:nvSpPr>
        <p:spPr bwMode="gray">
          <a:xfrm>
            <a:off x="1219200" y="997481"/>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DÍA 2/3: </a:t>
            </a:r>
            <a:r>
              <a:rPr lang="en-US" dirty="0" err="1"/>
              <a:t>Frases</a:t>
            </a:r>
            <a:r>
              <a:rPr lang="en-US" dirty="0"/>
              <a:t> para el debate</a:t>
            </a:r>
          </a:p>
        </p:txBody>
      </p:sp>
      <p:pic>
        <p:nvPicPr>
          <p:cNvPr id="5" name="Picture 4">
            <a:extLst>
              <a:ext uri="{FF2B5EF4-FFF2-40B4-BE49-F238E27FC236}">
                <a16:creationId xmlns:a16="http://schemas.microsoft.com/office/drawing/2014/main" id="{34620FC7-EC18-4146-B15F-1592FDDEE9E6}"/>
              </a:ext>
            </a:extLst>
          </p:cNvPr>
          <p:cNvPicPr>
            <a:picLocks noChangeAspect="1"/>
          </p:cNvPicPr>
          <p:nvPr/>
        </p:nvPicPr>
        <p:blipFill rotWithShape="1">
          <a:blip r:embed="rId2"/>
          <a:srcRect t="41332"/>
          <a:stretch/>
        </p:blipFill>
        <p:spPr>
          <a:xfrm>
            <a:off x="245268" y="3514724"/>
            <a:ext cx="5054600" cy="2986089"/>
          </a:xfrm>
          <a:prstGeom prst="rect">
            <a:avLst/>
          </a:prstGeom>
        </p:spPr>
      </p:pic>
      <p:sp>
        <p:nvSpPr>
          <p:cNvPr id="6" name="Oval Callout 5">
            <a:extLst>
              <a:ext uri="{FF2B5EF4-FFF2-40B4-BE49-F238E27FC236}">
                <a16:creationId xmlns:a16="http://schemas.microsoft.com/office/drawing/2014/main" id="{1AC53700-FFBB-5B4E-BF1F-7B4070C96453}"/>
              </a:ext>
            </a:extLst>
          </p:cNvPr>
          <p:cNvSpPr/>
          <p:nvPr/>
        </p:nvSpPr>
        <p:spPr>
          <a:xfrm>
            <a:off x="4872037" y="2300288"/>
            <a:ext cx="6386513" cy="4043362"/>
          </a:xfrm>
          <a:prstGeom prst="wedgeEllipseCallout">
            <a:avLst>
              <a:gd name="adj1" fmla="val -76328"/>
              <a:gd name="adj2" fmla="val -140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Now that you have your research and your paragraphs about your position, let’s think about the specific language we will need for this debate. </a:t>
            </a:r>
          </a:p>
        </p:txBody>
      </p:sp>
    </p:spTree>
    <p:extLst>
      <p:ext uri="{BB962C8B-B14F-4D97-AF65-F5344CB8AC3E}">
        <p14:creationId xmlns:p14="http://schemas.microsoft.com/office/powerpoint/2010/main" val="94400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8BA23-2D26-6042-B30E-0B4CDA247FD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67AE211-7497-8843-A593-606F73DF6793}"/>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F1CEDB34-D45B-2E43-AD64-C20832DEFF44}"/>
              </a:ext>
            </a:extLst>
          </p:cNvPr>
          <p:cNvPicPr>
            <a:picLocks noChangeAspect="1"/>
          </p:cNvPicPr>
          <p:nvPr/>
        </p:nvPicPr>
        <p:blipFill rotWithShape="1">
          <a:blip r:embed="rId2"/>
          <a:srcRect l="27498" t="39039"/>
          <a:stretch/>
        </p:blipFill>
        <p:spPr>
          <a:xfrm>
            <a:off x="7457839" y="3076208"/>
            <a:ext cx="4497761" cy="3781792"/>
          </a:xfrm>
          <a:prstGeom prst="rect">
            <a:avLst/>
          </a:prstGeom>
        </p:spPr>
      </p:pic>
      <p:sp>
        <p:nvSpPr>
          <p:cNvPr id="6" name="Rectangle 5">
            <a:extLst>
              <a:ext uri="{FF2B5EF4-FFF2-40B4-BE49-F238E27FC236}">
                <a16:creationId xmlns:a16="http://schemas.microsoft.com/office/drawing/2014/main" id="{32EA8D80-2515-E842-BD08-F584BC37F1CB}"/>
              </a:ext>
            </a:extLst>
          </p:cNvPr>
          <p:cNvSpPr/>
          <p:nvPr/>
        </p:nvSpPr>
        <p:spPr>
          <a:xfrm>
            <a:off x="1154955" y="70379"/>
            <a:ext cx="7417545" cy="39015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400" b="1" u="sng" dirty="0" err="1">
                <a:solidFill>
                  <a:schemeClr val="tx1"/>
                </a:solidFill>
              </a:rPr>
              <a:t>Estar</a:t>
            </a:r>
            <a:r>
              <a:rPr lang="en-US" sz="2400" b="1" u="sng" dirty="0">
                <a:solidFill>
                  <a:schemeClr val="tx1"/>
                </a:solidFill>
              </a:rPr>
              <a:t> de </a:t>
            </a:r>
            <a:r>
              <a:rPr lang="en-US" sz="2400" b="1" u="sng" dirty="0" err="1">
                <a:solidFill>
                  <a:schemeClr val="tx1"/>
                </a:solidFill>
              </a:rPr>
              <a:t>acuerdo</a:t>
            </a:r>
            <a:r>
              <a:rPr lang="en-US" sz="2400" b="1" dirty="0">
                <a:solidFill>
                  <a:schemeClr val="tx1"/>
                </a:solidFill>
              </a:rPr>
              <a:t>	        	</a:t>
            </a:r>
            <a:r>
              <a:rPr lang="en-US" sz="2400" b="1" u="sng" dirty="0">
                <a:solidFill>
                  <a:schemeClr val="tx1"/>
                </a:solidFill>
              </a:rPr>
              <a:t>No </a:t>
            </a:r>
            <a:r>
              <a:rPr lang="en-US" sz="2400" b="1" u="sng" dirty="0" err="1">
                <a:solidFill>
                  <a:schemeClr val="tx1"/>
                </a:solidFill>
              </a:rPr>
              <a:t>estar</a:t>
            </a:r>
            <a:r>
              <a:rPr lang="en-US" sz="2400" b="1" u="sng" dirty="0">
                <a:solidFill>
                  <a:schemeClr val="tx1"/>
                </a:solidFill>
              </a:rPr>
              <a:t> de </a:t>
            </a:r>
            <a:r>
              <a:rPr lang="en-US" sz="2400" b="1" u="sng" dirty="0" err="1">
                <a:solidFill>
                  <a:schemeClr val="tx1"/>
                </a:solidFill>
              </a:rPr>
              <a:t>acuerdo</a:t>
            </a:r>
            <a:endParaRPr lang="en-US" sz="2400" b="1" u="sng" dirty="0">
              <a:solidFill>
                <a:schemeClr val="tx1"/>
              </a:solidFill>
            </a:endParaRPr>
          </a:p>
        </p:txBody>
      </p:sp>
      <p:cxnSp>
        <p:nvCxnSpPr>
          <p:cNvPr id="8" name="Straight Connector 7">
            <a:extLst>
              <a:ext uri="{FF2B5EF4-FFF2-40B4-BE49-F238E27FC236}">
                <a16:creationId xmlns:a16="http://schemas.microsoft.com/office/drawing/2014/main" id="{D02159DC-1EB8-4043-8954-A1D9C5820D10}"/>
              </a:ext>
            </a:extLst>
          </p:cNvPr>
          <p:cNvCxnSpPr>
            <a:cxnSpLocks/>
          </p:cNvCxnSpPr>
          <p:nvPr/>
        </p:nvCxnSpPr>
        <p:spPr>
          <a:xfrm>
            <a:off x="4600575" y="262999"/>
            <a:ext cx="0" cy="3443818"/>
          </a:xfrm>
          <a:prstGeom prst="line">
            <a:avLst/>
          </a:prstGeom>
        </p:spPr>
        <p:style>
          <a:lnRef idx="1">
            <a:schemeClr val="dk1"/>
          </a:lnRef>
          <a:fillRef idx="0">
            <a:schemeClr val="dk1"/>
          </a:fillRef>
          <a:effectRef idx="0">
            <a:schemeClr val="dk1"/>
          </a:effectRef>
          <a:fontRef idx="minor">
            <a:schemeClr val="tx1"/>
          </a:fontRef>
        </p:style>
      </p:cxnSp>
      <p:sp>
        <p:nvSpPr>
          <p:cNvPr id="7" name="Oval Callout 6">
            <a:extLst>
              <a:ext uri="{FF2B5EF4-FFF2-40B4-BE49-F238E27FC236}">
                <a16:creationId xmlns:a16="http://schemas.microsoft.com/office/drawing/2014/main" id="{DAC8B880-2E28-7C49-95BD-C21C73F5F97B}"/>
              </a:ext>
            </a:extLst>
          </p:cNvPr>
          <p:cNvSpPr/>
          <p:nvPr/>
        </p:nvSpPr>
        <p:spPr>
          <a:xfrm>
            <a:off x="228600" y="1300164"/>
            <a:ext cx="7072313" cy="5372100"/>
          </a:xfrm>
          <a:prstGeom prst="wedgeEllipseCallout">
            <a:avLst>
              <a:gd name="adj1" fmla="val 65059"/>
              <a:gd name="adj2" fmla="val 322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Let’s look at both agreement and disagreement. Think of your own position and how you may introduce arguments and also combat the arguments of others. Think of other examples that might be stronger or weaker, or more or less polite. </a:t>
            </a:r>
          </a:p>
        </p:txBody>
      </p:sp>
    </p:spTree>
    <p:extLst>
      <p:ext uri="{BB962C8B-B14F-4D97-AF65-F5344CB8AC3E}">
        <p14:creationId xmlns:p14="http://schemas.microsoft.com/office/powerpoint/2010/main" val="2474041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8BA23-2D26-6042-B30E-0B4CDA247FD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67AE211-7497-8843-A593-606F73DF6793}"/>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F1CEDB34-D45B-2E43-AD64-C20832DEFF44}"/>
              </a:ext>
            </a:extLst>
          </p:cNvPr>
          <p:cNvPicPr>
            <a:picLocks noChangeAspect="1"/>
          </p:cNvPicPr>
          <p:nvPr/>
        </p:nvPicPr>
        <p:blipFill rotWithShape="1">
          <a:blip r:embed="rId2"/>
          <a:srcRect l="27498" t="39039"/>
          <a:stretch/>
        </p:blipFill>
        <p:spPr>
          <a:xfrm>
            <a:off x="7457839" y="3076208"/>
            <a:ext cx="4497761" cy="3781792"/>
          </a:xfrm>
          <a:prstGeom prst="rect">
            <a:avLst/>
          </a:prstGeom>
        </p:spPr>
      </p:pic>
      <p:sp>
        <p:nvSpPr>
          <p:cNvPr id="10" name="Rectangle 9">
            <a:extLst>
              <a:ext uri="{FF2B5EF4-FFF2-40B4-BE49-F238E27FC236}">
                <a16:creationId xmlns:a16="http://schemas.microsoft.com/office/drawing/2014/main" id="{E4136CAC-85D7-4D4E-BEC2-57E96C408F90}"/>
              </a:ext>
            </a:extLst>
          </p:cNvPr>
          <p:cNvSpPr/>
          <p:nvPr/>
        </p:nvSpPr>
        <p:spPr>
          <a:xfrm>
            <a:off x="4789791" y="0"/>
            <a:ext cx="7402209" cy="252301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000" b="1" u="sng" dirty="0">
                <a:solidFill>
                  <a:schemeClr val="tx1"/>
                </a:solidFill>
              </a:rPr>
              <a:t>VERY POLITE </a:t>
            </a:r>
            <a:r>
              <a:rPr lang="en-US" b="1" u="sng" dirty="0">
                <a:solidFill>
                  <a:schemeClr val="tx1"/>
                </a:solidFill>
              </a:rPr>
              <a:t>(</a:t>
            </a:r>
            <a:r>
              <a:rPr lang="en-US" b="1" u="sng" dirty="0" err="1">
                <a:solidFill>
                  <a:schemeClr val="tx1"/>
                </a:solidFill>
              </a:rPr>
              <a:t>educado</a:t>
            </a:r>
            <a:r>
              <a:rPr lang="en-US" b="1" u="sng" dirty="0">
                <a:solidFill>
                  <a:schemeClr val="tx1"/>
                </a:solidFill>
              </a:rPr>
              <a:t>)</a:t>
            </a:r>
            <a:r>
              <a:rPr lang="en-US" sz="2400" b="1" dirty="0">
                <a:solidFill>
                  <a:schemeClr val="tx1"/>
                </a:solidFill>
              </a:rPr>
              <a:t>	  	</a:t>
            </a:r>
            <a:r>
              <a:rPr lang="en-US" sz="2000" b="1" u="sng" dirty="0">
                <a:solidFill>
                  <a:schemeClr val="tx1"/>
                </a:solidFill>
              </a:rPr>
              <a:t>VERY IMPOLITE </a:t>
            </a:r>
            <a:r>
              <a:rPr lang="en-US" b="1" u="sng" dirty="0">
                <a:solidFill>
                  <a:schemeClr val="tx1"/>
                </a:solidFill>
              </a:rPr>
              <a:t>(</a:t>
            </a:r>
            <a:r>
              <a:rPr lang="en-US" b="1" u="sng" dirty="0" err="1">
                <a:solidFill>
                  <a:schemeClr val="tx1"/>
                </a:solidFill>
              </a:rPr>
              <a:t>maleducado</a:t>
            </a:r>
            <a:r>
              <a:rPr lang="en-US" b="1" u="sng" dirty="0">
                <a:solidFill>
                  <a:schemeClr val="tx1"/>
                </a:solidFill>
              </a:rPr>
              <a:t>)</a:t>
            </a:r>
          </a:p>
          <a:p>
            <a:r>
              <a:rPr lang="en-US" sz="2400" b="1" dirty="0">
                <a:solidFill>
                  <a:schemeClr val="tx1"/>
                </a:solidFill>
              </a:rPr>
              <a:t>5	       4		    3		  2		1</a:t>
            </a:r>
          </a:p>
          <a:p>
            <a:endParaRPr lang="en-US" sz="2400" b="1" dirty="0">
              <a:solidFill>
                <a:schemeClr val="tx1"/>
              </a:solidFill>
            </a:endParaRPr>
          </a:p>
          <a:p>
            <a:r>
              <a:rPr lang="en-US" sz="2000" b="1" u="sng" dirty="0">
                <a:solidFill>
                  <a:schemeClr val="tx1"/>
                </a:solidFill>
              </a:rPr>
              <a:t>VERY STRONG (</a:t>
            </a:r>
            <a:r>
              <a:rPr lang="en-US" sz="2000" b="1" u="sng" dirty="0" err="1">
                <a:solidFill>
                  <a:schemeClr val="tx1"/>
                </a:solidFill>
              </a:rPr>
              <a:t>fuerte</a:t>
            </a:r>
            <a:r>
              <a:rPr lang="en-US" sz="2000" b="1" u="sng" dirty="0">
                <a:solidFill>
                  <a:schemeClr val="tx1"/>
                </a:solidFill>
              </a:rPr>
              <a:t>)</a:t>
            </a:r>
            <a:r>
              <a:rPr lang="en-US" sz="2400" b="1" dirty="0">
                <a:solidFill>
                  <a:schemeClr val="tx1"/>
                </a:solidFill>
              </a:rPr>
              <a:t>			</a:t>
            </a:r>
            <a:r>
              <a:rPr lang="en-US" b="1" u="sng" dirty="0">
                <a:solidFill>
                  <a:schemeClr val="tx1"/>
                </a:solidFill>
              </a:rPr>
              <a:t>VERY WEAK (</a:t>
            </a:r>
            <a:r>
              <a:rPr lang="en-US" b="1" u="sng" dirty="0" err="1">
                <a:solidFill>
                  <a:schemeClr val="tx1"/>
                </a:solidFill>
              </a:rPr>
              <a:t>débil</a:t>
            </a:r>
            <a:r>
              <a:rPr lang="en-US" b="1" u="sng" dirty="0">
                <a:solidFill>
                  <a:schemeClr val="tx1"/>
                </a:solidFill>
              </a:rPr>
              <a:t>)</a:t>
            </a:r>
          </a:p>
          <a:p>
            <a:r>
              <a:rPr lang="en-US" sz="2400" b="1" dirty="0">
                <a:solidFill>
                  <a:schemeClr val="tx1"/>
                </a:solidFill>
              </a:rPr>
              <a:t>5	       4		    3		  2		1</a:t>
            </a:r>
          </a:p>
          <a:p>
            <a:endParaRPr lang="en-US" sz="2400" b="1" dirty="0">
              <a:solidFill>
                <a:schemeClr val="tx1"/>
              </a:solidFill>
            </a:endParaRPr>
          </a:p>
        </p:txBody>
      </p:sp>
      <p:sp>
        <p:nvSpPr>
          <p:cNvPr id="9" name="Oval Callout 8">
            <a:extLst>
              <a:ext uri="{FF2B5EF4-FFF2-40B4-BE49-F238E27FC236}">
                <a16:creationId xmlns:a16="http://schemas.microsoft.com/office/drawing/2014/main" id="{1D8FC8D4-A781-C54E-9E65-C7684BA69393}"/>
              </a:ext>
            </a:extLst>
          </p:cNvPr>
          <p:cNvSpPr/>
          <p:nvPr/>
        </p:nvSpPr>
        <p:spPr>
          <a:xfrm>
            <a:off x="185737" y="1680633"/>
            <a:ext cx="6843714" cy="4953468"/>
          </a:xfrm>
          <a:prstGeom prst="wedgeEllipseCallout">
            <a:avLst>
              <a:gd name="adj1" fmla="val 65059"/>
              <a:gd name="adj2" fmla="val 322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An example is ”</a:t>
            </a:r>
            <a:r>
              <a:rPr lang="en-US" sz="2800" i="1" dirty="0"/>
              <a:t>you said, but I disagree…” vs. </a:t>
            </a:r>
            <a:r>
              <a:rPr lang="en-US" sz="2800" dirty="0"/>
              <a:t>“</a:t>
            </a:r>
            <a:r>
              <a:rPr lang="en-US" sz="2800" i="1" dirty="0"/>
              <a:t>Your idea is bad</a:t>
            </a:r>
            <a:r>
              <a:rPr lang="en-US" sz="2800" dirty="0"/>
              <a:t>”. Where would those fall on this scale? </a:t>
            </a:r>
            <a:r>
              <a:rPr lang="en-US" sz="2800" i="1" dirty="0">
                <a:solidFill>
                  <a:schemeClr val="tx1"/>
                </a:solidFill>
              </a:rPr>
              <a:t>(students generate ideas) </a:t>
            </a:r>
            <a:r>
              <a:rPr lang="en-US" sz="2800" dirty="0"/>
              <a:t>Great. Think of more in your groups. Afterwards we are going to rate all our phrases. You have 7-10 minutes.</a:t>
            </a:r>
          </a:p>
        </p:txBody>
      </p:sp>
    </p:spTree>
    <p:extLst>
      <p:ext uri="{BB962C8B-B14F-4D97-AF65-F5344CB8AC3E}">
        <p14:creationId xmlns:p14="http://schemas.microsoft.com/office/powerpoint/2010/main" val="1794542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8A9AB-DC25-4C49-95A3-E79B2AB85D3C}"/>
              </a:ext>
            </a:extLst>
          </p:cNvPr>
          <p:cNvSpPr>
            <a:spLocks noGrp="1"/>
          </p:cNvSpPr>
          <p:nvPr>
            <p:ph type="title"/>
          </p:nvPr>
        </p:nvSpPr>
        <p:spPr/>
        <p:txBody>
          <a:bodyPr/>
          <a:lstStyle/>
          <a:p>
            <a:r>
              <a:rPr lang="en-US" i="1" dirty="0"/>
              <a:t>7-10 </a:t>
            </a:r>
            <a:r>
              <a:rPr lang="en-US" i="1" dirty="0" err="1"/>
              <a:t>minutos</a:t>
            </a:r>
            <a:endParaRPr lang="en-US" i="1" dirty="0"/>
          </a:p>
        </p:txBody>
      </p:sp>
      <p:pic>
        <p:nvPicPr>
          <p:cNvPr id="5" name="Content Placeholder 4">
            <a:extLst>
              <a:ext uri="{FF2B5EF4-FFF2-40B4-BE49-F238E27FC236}">
                <a16:creationId xmlns:a16="http://schemas.microsoft.com/office/drawing/2014/main" id="{4419EAA6-82D9-594E-A5EB-156499B02564}"/>
              </a:ext>
            </a:extLst>
          </p:cNvPr>
          <p:cNvPicPr>
            <a:picLocks noGrp="1" noChangeAspect="1"/>
          </p:cNvPicPr>
          <p:nvPr>
            <p:ph idx="1"/>
          </p:nvPr>
        </p:nvPicPr>
        <p:blipFill>
          <a:blip r:embed="rId2"/>
          <a:stretch>
            <a:fillRect/>
          </a:stretch>
        </p:blipFill>
        <p:spPr>
          <a:xfrm>
            <a:off x="4772024" y="2685971"/>
            <a:ext cx="6772275" cy="3458183"/>
          </a:xfrm>
        </p:spPr>
      </p:pic>
      <p:pic>
        <p:nvPicPr>
          <p:cNvPr id="6" name="Picture 5">
            <a:extLst>
              <a:ext uri="{FF2B5EF4-FFF2-40B4-BE49-F238E27FC236}">
                <a16:creationId xmlns:a16="http://schemas.microsoft.com/office/drawing/2014/main" id="{092FDB2B-127D-3A47-B907-86827763ED24}"/>
              </a:ext>
            </a:extLst>
          </p:cNvPr>
          <p:cNvPicPr>
            <a:picLocks noChangeAspect="1"/>
          </p:cNvPicPr>
          <p:nvPr/>
        </p:nvPicPr>
        <p:blipFill>
          <a:blip r:embed="rId3"/>
          <a:stretch>
            <a:fillRect/>
          </a:stretch>
        </p:blipFill>
        <p:spPr>
          <a:xfrm>
            <a:off x="-282576" y="1327150"/>
            <a:ext cx="5054600" cy="5054600"/>
          </a:xfrm>
          <a:prstGeom prst="rect">
            <a:avLst/>
          </a:prstGeom>
        </p:spPr>
      </p:pic>
      <p:sp>
        <p:nvSpPr>
          <p:cNvPr id="7" name="Rectangle 6">
            <a:extLst>
              <a:ext uri="{FF2B5EF4-FFF2-40B4-BE49-F238E27FC236}">
                <a16:creationId xmlns:a16="http://schemas.microsoft.com/office/drawing/2014/main" id="{2FBDB482-DE02-9648-B138-404E897BCBC1}"/>
              </a:ext>
            </a:extLst>
          </p:cNvPr>
          <p:cNvSpPr/>
          <p:nvPr/>
        </p:nvSpPr>
        <p:spPr>
          <a:xfrm>
            <a:off x="9916367" y="6243250"/>
            <a:ext cx="1858201" cy="276999"/>
          </a:xfrm>
          <a:prstGeom prst="rect">
            <a:avLst/>
          </a:prstGeom>
        </p:spPr>
        <p:txBody>
          <a:bodyPr wrap="none">
            <a:spAutoFit/>
          </a:bodyPr>
          <a:lstStyle/>
          <a:p>
            <a:r>
              <a:rPr lang="en-US" sz="1200" dirty="0" err="1"/>
              <a:t>Palomaironique</a:t>
            </a:r>
            <a:r>
              <a:rPr lang="en-US" sz="1200" dirty="0"/>
              <a:t> (2012)</a:t>
            </a:r>
          </a:p>
        </p:txBody>
      </p:sp>
    </p:spTree>
    <p:extLst>
      <p:ext uri="{BB962C8B-B14F-4D97-AF65-F5344CB8AC3E}">
        <p14:creationId xmlns:p14="http://schemas.microsoft.com/office/powerpoint/2010/main" val="34187237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A167F-9AE3-1146-9C1F-9E080B200D8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37F671F-1DDF-DD48-9C82-77F2A2EDC59B}"/>
              </a:ext>
            </a:extLst>
          </p:cNvPr>
          <p:cNvSpPr>
            <a:spLocks noGrp="1"/>
          </p:cNvSpPr>
          <p:nvPr>
            <p:ph idx="1"/>
          </p:nvPr>
        </p:nvSpPr>
        <p:spPr>
          <a:xfrm>
            <a:off x="583454" y="5103812"/>
            <a:ext cx="7174659" cy="1144587"/>
          </a:xfrm>
        </p:spPr>
        <p:txBody>
          <a:bodyPr>
            <a:noAutofit/>
          </a:bodyPr>
          <a:lstStyle/>
          <a:p>
            <a:r>
              <a:rPr lang="en-US" sz="3200" dirty="0"/>
              <a:t>Note: at this point the teacher could add phrases he/she thinks is missing or should be included.</a:t>
            </a:r>
          </a:p>
        </p:txBody>
      </p:sp>
      <p:pic>
        <p:nvPicPr>
          <p:cNvPr id="4" name="Picture 3">
            <a:extLst>
              <a:ext uri="{FF2B5EF4-FFF2-40B4-BE49-F238E27FC236}">
                <a16:creationId xmlns:a16="http://schemas.microsoft.com/office/drawing/2014/main" id="{B86F8EB9-AE60-B546-BAE1-4B67E1757D94}"/>
              </a:ext>
            </a:extLst>
          </p:cNvPr>
          <p:cNvPicPr>
            <a:picLocks noChangeAspect="1"/>
          </p:cNvPicPr>
          <p:nvPr/>
        </p:nvPicPr>
        <p:blipFill rotWithShape="1">
          <a:blip r:embed="rId2"/>
          <a:srcRect b="32799"/>
          <a:stretch/>
        </p:blipFill>
        <p:spPr>
          <a:xfrm>
            <a:off x="7192170" y="2603500"/>
            <a:ext cx="5621338" cy="3777573"/>
          </a:xfrm>
          <a:prstGeom prst="rect">
            <a:avLst/>
          </a:prstGeom>
        </p:spPr>
      </p:pic>
      <p:sp>
        <p:nvSpPr>
          <p:cNvPr id="6" name="Rectangle 5">
            <a:extLst>
              <a:ext uri="{FF2B5EF4-FFF2-40B4-BE49-F238E27FC236}">
                <a16:creationId xmlns:a16="http://schemas.microsoft.com/office/drawing/2014/main" id="{BB73378B-BA96-C14F-BC85-6AC0606BD0CC}"/>
              </a:ext>
            </a:extLst>
          </p:cNvPr>
          <p:cNvSpPr/>
          <p:nvPr/>
        </p:nvSpPr>
        <p:spPr>
          <a:xfrm>
            <a:off x="1154955" y="70379"/>
            <a:ext cx="7360395" cy="39015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400" b="1" u="sng" dirty="0" err="1">
                <a:solidFill>
                  <a:schemeClr val="tx1"/>
                </a:solidFill>
              </a:rPr>
              <a:t>Estar</a:t>
            </a:r>
            <a:r>
              <a:rPr lang="en-US" sz="2400" b="1" u="sng" dirty="0">
                <a:solidFill>
                  <a:schemeClr val="tx1"/>
                </a:solidFill>
              </a:rPr>
              <a:t> de </a:t>
            </a:r>
            <a:r>
              <a:rPr lang="en-US" sz="2400" b="1" u="sng" dirty="0" err="1">
                <a:solidFill>
                  <a:schemeClr val="tx1"/>
                </a:solidFill>
              </a:rPr>
              <a:t>acuerdo</a:t>
            </a:r>
            <a:r>
              <a:rPr lang="en-US" sz="2400" b="1" dirty="0">
                <a:solidFill>
                  <a:schemeClr val="tx1"/>
                </a:solidFill>
              </a:rPr>
              <a:t>	        	</a:t>
            </a:r>
            <a:r>
              <a:rPr lang="en-US" sz="2400" b="1" u="sng" dirty="0">
                <a:solidFill>
                  <a:schemeClr val="tx1"/>
                </a:solidFill>
              </a:rPr>
              <a:t>No </a:t>
            </a:r>
            <a:r>
              <a:rPr lang="en-US" sz="2400" b="1" u="sng" dirty="0" err="1">
                <a:solidFill>
                  <a:schemeClr val="tx1"/>
                </a:solidFill>
              </a:rPr>
              <a:t>estar</a:t>
            </a:r>
            <a:r>
              <a:rPr lang="en-US" sz="2400" b="1" u="sng" dirty="0">
                <a:solidFill>
                  <a:schemeClr val="tx1"/>
                </a:solidFill>
              </a:rPr>
              <a:t> de </a:t>
            </a:r>
            <a:r>
              <a:rPr lang="en-US" sz="2400" b="1" u="sng" dirty="0" err="1">
                <a:solidFill>
                  <a:schemeClr val="tx1"/>
                </a:solidFill>
              </a:rPr>
              <a:t>acuerdo</a:t>
            </a:r>
            <a:endParaRPr lang="en-US" sz="2400" b="1" u="sng" dirty="0">
              <a:solidFill>
                <a:schemeClr val="tx1"/>
              </a:solidFill>
            </a:endParaRPr>
          </a:p>
        </p:txBody>
      </p:sp>
      <p:cxnSp>
        <p:nvCxnSpPr>
          <p:cNvPr id="7" name="Straight Connector 6">
            <a:extLst>
              <a:ext uri="{FF2B5EF4-FFF2-40B4-BE49-F238E27FC236}">
                <a16:creationId xmlns:a16="http://schemas.microsoft.com/office/drawing/2014/main" id="{C142B48F-08A4-F840-BA55-E05F1FD6D975}"/>
              </a:ext>
            </a:extLst>
          </p:cNvPr>
          <p:cNvCxnSpPr>
            <a:cxnSpLocks/>
          </p:cNvCxnSpPr>
          <p:nvPr/>
        </p:nvCxnSpPr>
        <p:spPr>
          <a:xfrm>
            <a:off x="4600575" y="262999"/>
            <a:ext cx="0" cy="3443818"/>
          </a:xfrm>
          <a:prstGeom prst="line">
            <a:avLst/>
          </a:prstGeom>
        </p:spPr>
        <p:style>
          <a:lnRef idx="1">
            <a:schemeClr val="dk1"/>
          </a:lnRef>
          <a:fillRef idx="0">
            <a:schemeClr val="dk1"/>
          </a:fillRef>
          <a:effectRef idx="0">
            <a:schemeClr val="dk1"/>
          </a:effectRef>
          <a:fontRef idx="minor">
            <a:schemeClr val="tx1"/>
          </a:fontRef>
        </p:style>
      </p:cxnSp>
      <p:sp>
        <p:nvSpPr>
          <p:cNvPr id="8" name="Oval Callout 7">
            <a:extLst>
              <a:ext uri="{FF2B5EF4-FFF2-40B4-BE49-F238E27FC236}">
                <a16:creationId xmlns:a16="http://schemas.microsoft.com/office/drawing/2014/main" id="{6FE04B96-19E3-2042-9608-25E309A24AB7}"/>
              </a:ext>
            </a:extLst>
          </p:cNvPr>
          <p:cNvSpPr/>
          <p:nvPr/>
        </p:nvSpPr>
        <p:spPr>
          <a:xfrm>
            <a:off x="583454" y="2812520"/>
            <a:ext cx="7945836" cy="2062693"/>
          </a:xfrm>
          <a:prstGeom prst="wedgeEllipseCallout">
            <a:avLst>
              <a:gd name="adj1" fmla="val 65059"/>
              <a:gd name="adj2" fmla="val 322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Okay, now let’s share our phrases with everyone and see where we think they fall on strength and politeness. </a:t>
            </a:r>
          </a:p>
        </p:txBody>
      </p:sp>
      <p:sp>
        <p:nvSpPr>
          <p:cNvPr id="9" name="Rectangle 8">
            <a:extLst>
              <a:ext uri="{FF2B5EF4-FFF2-40B4-BE49-F238E27FC236}">
                <a16:creationId xmlns:a16="http://schemas.microsoft.com/office/drawing/2014/main" id="{EE80BA15-51B7-854C-9B9E-8537829D3446}"/>
              </a:ext>
            </a:extLst>
          </p:cNvPr>
          <p:cNvSpPr/>
          <p:nvPr/>
        </p:nvSpPr>
        <p:spPr>
          <a:xfrm>
            <a:off x="4663237" y="753341"/>
            <a:ext cx="7402209" cy="207149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000" b="1" u="sng" dirty="0">
                <a:solidFill>
                  <a:schemeClr val="tx1"/>
                </a:solidFill>
              </a:rPr>
              <a:t>VERY POLITE </a:t>
            </a:r>
            <a:r>
              <a:rPr lang="en-US" b="1" u="sng" dirty="0">
                <a:solidFill>
                  <a:schemeClr val="tx1"/>
                </a:solidFill>
              </a:rPr>
              <a:t>(</a:t>
            </a:r>
            <a:r>
              <a:rPr lang="en-US" b="1" u="sng" dirty="0" err="1">
                <a:solidFill>
                  <a:schemeClr val="tx1"/>
                </a:solidFill>
              </a:rPr>
              <a:t>educado</a:t>
            </a:r>
            <a:r>
              <a:rPr lang="en-US" b="1" u="sng" dirty="0">
                <a:solidFill>
                  <a:schemeClr val="tx1"/>
                </a:solidFill>
              </a:rPr>
              <a:t>)</a:t>
            </a:r>
            <a:r>
              <a:rPr lang="en-US" sz="2400" b="1" dirty="0">
                <a:solidFill>
                  <a:schemeClr val="tx1"/>
                </a:solidFill>
              </a:rPr>
              <a:t>	  	</a:t>
            </a:r>
            <a:r>
              <a:rPr lang="en-US" sz="2000" b="1" u="sng" dirty="0">
                <a:solidFill>
                  <a:schemeClr val="tx1"/>
                </a:solidFill>
              </a:rPr>
              <a:t>VERY IMPOLITE </a:t>
            </a:r>
            <a:r>
              <a:rPr lang="en-US" b="1" u="sng" dirty="0">
                <a:solidFill>
                  <a:schemeClr val="tx1"/>
                </a:solidFill>
              </a:rPr>
              <a:t>(</a:t>
            </a:r>
            <a:r>
              <a:rPr lang="en-US" b="1" u="sng" dirty="0" err="1">
                <a:solidFill>
                  <a:schemeClr val="tx1"/>
                </a:solidFill>
              </a:rPr>
              <a:t>maleducado</a:t>
            </a:r>
            <a:r>
              <a:rPr lang="en-US" b="1" u="sng" dirty="0">
                <a:solidFill>
                  <a:schemeClr val="tx1"/>
                </a:solidFill>
              </a:rPr>
              <a:t>)</a:t>
            </a:r>
          </a:p>
          <a:p>
            <a:r>
              <a:rPr lang="en-US" sz="2400" b="1" dirty="0">
                <a:solidFill>
                  <a:schemeClr val="tx1"/>
                </a:solidFill>
              </a:rPr>
              <a:t>5	       4		    3		  2		1</a:t>
            </a:r>
          </a:p>
          <a:p>
            <a:endParaRPr lang="en-US" sz="2400" b="1" dirty="0">
              <a:solidFill>
                <a:schemeClr val="tx1"/>
              </a:solidFill>
            </a:endParaRPr>
          </a:p>
          <a:p>
            <a:r>
              <a:rPr lang="en-US" sz="2000" b="1" u="sng" dirty="0">
                <a:solidFill>
                  <a:schemeClr val="tx1"/>
                </a:solidFill>
              </a:rPr>
              <a:t>VERY STRONG (</a:t>
            </a:r>
            <a:r>
              <a:rPr lang="en-US" sz="2000" b="1" u="sng" dirty="0" err="1">
                <a:solidFill>
                  <a:schemeClr val="tx1"/>
                </a:solidFill>
              </a:rPr>
              <a:t>fuerte</a:t>
            </a:r>
            <a:r>
              <a:rPr lang="en-US" sz="2000" b="1" u="sng" dirty="0">
                <a:solidFill>
                  <a:schemeClr val="tx1"/>
                </a:solidFill>
              </a:rPr>
              <a:t>)</a:t>
            </a:r>
            <a:r>
              <a:rPr lang="en-US" sz="2400" b="1" dirty="0">
                <a:solidFill>
                  <a:schemeClr val="tx1"/>
                </a:solidFill>
              </a:rPr>
              <a:t>			</a:t>
            </a:r>
            <a:r>
              <a:rPr lang="en-US" b="1" u="sng" dirty="0">
                <a:solidFill>
                  <a:schemeClr val="tx1"/>
                </a:solidFill>
              </a:rPr>
              <a:t>VERY WEAK (</a:t>
            </a:r>
            <a:r>
              <a:rPr lang="en-US" b="1" u="sng" dirty="0" err="1">
                <a:solidFill>
                  <a:schemeClr val="tx1"/>
                </a:solidFill>
              </a:rPr>
              <a:t>débil</a:t>
            </a:r>
            <a:r>
              <a:rPr lang="en-US" b="1" u="sng" dirty="0">
                <a:solidFill>
                  <a:schemeClr val="tx1"/>
                </a:solidFill>
              </a:rPr>
              <a:t>)</a:t>
            </a:r>
          </a:p>
          <a:p>
            <a:r>
              <a:rPr lang="en-US" sz="2400" b="1" dirty="0">
                <a:solidFill>
                  <a:schemeClr val="tx1"/>
                </a:solidFill>
              </a:rPr>
              <a:t>5	       4		    3		  2		1</a:t>
            </a:r>
          </a:p>
          <a:p>
            <a:endParaRPr lang="en-US" sz="2400" b="1" dirty="0">
              <a:solidFill>
                <a:schemeClr val="tx1"/>
              </a:solidFill>
            </a:endParaRPr>
          </a:p>
        </p:txBody>
      </p:sp>
    </p:spTree>
    <p:extLst>
      <p:ext uri="{BB962C8B-B14F-4D97-AF65-F5344CB8AC3E}">
        <p14:creationId xmlns:p14="http://schemas.microsoft.com/office/powerpoint/2010/main" val="4094707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A167F-9AE3-1146-9C1F-9E080B200D8A}"/>
              </a:ext>
            </a:extLst>
          </p:cNvPr>
          <p:cNvSpPr>
            <a:spLocks noGrp="1"/>
          </p:cNvSpPr>
          <p:nvPr>
            <p:ph type="title"/>
          </p:nvPr>
        </p:nvSpPr>
        <p:spPr>
          <a:xfrm>
            <a:off x="8566420" y="962791"/>
            <a:ext cx="2872837" cy="1300163"/>
          </a:xfrm>
        </p:spPr>
        <p:txBody>
          <a:bodyPr/>
          <a:lstStyle/>
          <a:p>
            <a:r>
              <a:rPr lang="en-US" dirty="0"/>
              <a:t>EXAMPLE</a:t>
            </a:r>
          </a:p>
        </p:txBody>
      </p:sp>
      <p:pic>
        <p:nvPicPr>
          <p:cNvPr id="4" name="Picture 3">
            <a:extLst>
              <a:ext uri="{FF2B5EF4-FFF2-40B4-BE49-F238E27FC236}">
                <a16:creationId xmlns:a16="http://schemas.microsoft.com/office/drawing/2014/main" id="{B86F8EB9-AE60-B546-BAE1-4B67E1757D94}"/>
              </a:ext>
            </a:extLst>
          </p:cNvPr>
          <p:cNvPicPr>
            <a:picLocks noChangeAspect="1"/>
          </p:cNvPicPr>
          <p:nvPr/>
        </p:nvPicPr>
        <p:blipFill rotWithShape="1">
          <a:blip r:embed="rId2"/>
          <a:srcRect b="32799"/>
          <a:stretch/>
        </p:blipFill>
        <p:spPr>
          <a:xfrm>
            <a:off x="7192170" y="2603500"/>
            <a:ext cx="5621338" cy="3777573"/>
          </a:xfrm>
          <a:prstGeom prst="rect">
            <a:avLst/>
          </a:prstGeom>
        </p:spPr>
      </p:pic>
      <p:sp>
        <p:nvSpPr>
          <p:cNvPr id="6" name="Rectangle 5">
            <a:extLst>
              <a:ext uri="{FF2B5EF4-FFF2-40B4-BE49-F238E27FC236}">
                <a16:creationId xmlns:a16="http://schemas.microsoft.com/office/drawing/2014/main" id="{BB73378B-BA96-C14F-BC85-6AC0606BD0CC}"/>
              </a:ext>
            </a:extLst>
          </p:cNvPr>
          <p:cNvSpPr/>
          <p:nvPr/>
        </p:nvSpPr>
        <p:spPr>
          <a:xfrm>
            <a:off x="1154955" y="70379"/>
            <a:ext cx="7360395" cy="39015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400" b="1" u="sng" dirty="0" err="1">
                <a:solidFill>
                  <a:schemeClr val="tx1"/>
                </a:solidFill>
              </a:rPr>
              <a:t>Estar</a:t>
            </a:r>
            <a:r>
              <a:rPr lang="en-US" sz="2400" b="1" u="sng" dirty="0">
                <a:solidFill>
                  <a:schemeClr val="tx1"/>
                </a:solidFill>
              </a:rPr>
              <a:t> de </a:t>
            </a:r>
            <a:r>
              <a:rPr lang="en-US" sz="2400" b="1" u="sng" dirty="0" err="1">
                <a:solidFill>
                  <a:schemeClr val="tx1"/>
                </a:solidFill>
              </a:rPr>
              <a:t>acuerdo</a:t>
            </a:r>
            <a:r>
              <a:rPr lang="en-US" sz="2400" b="1" dirty="0">
                <a:solidFill>
                  <a:schemeClr val="tx1"/>
                </a:solidFill>
              </a:rPr>
              <a:t>	        	</a:t>
            </a:r>
            <a:r>
              <a:rPr lang="en-US" sz="2400" b="1" u="sng" dirty="0">
                <a:solidFill>
                  <a:schemeClr val="tx1"/>
                </a:solidFill>
              </a:rPr>
              <a:t>No </a:t>
            </a:r>
            <a:r>
              <a:rPr lang="en-US" sz="2400" b="1" u="sng" dirty="0" err="1">
                <a:solidFill>
                  <a:schemeClr val="tx1"/>
                </a:solidFill>
              </a:rPr>
              <a:t>estar</a:t>
            </a:r>
            <a:r>
              <a:rPr lang="en-US" sz="2400" b="1" u="sng" dirty="0">
                <a:solidFill>
                  <a:schemeClr val="tx1"/>
                </a:solidFill>
              </a:rPr>
              <a:t> de </a:t>
            </a:r>
            <a:r>
              <a:rPr lang="en-US" sz="2400" b="1" u="sng" dirty="0" err="1">
                <a:solidFill>
                  <a:schemeClr val="tx1"/>
                </a:solidFill>
              </a:rPr>
              <a:t>acuerdo</a:t>
            </a:r>
            <a:endParaRPr lang="en-US" sz="2400" b="1" u="sng" dirty="0">
              <a:solidFill>
                <a:schemeClr val="tx1"/>
              </a:solidFill>
            </a:endParaRPr>
          </a:p>
          <a:p>
            <a:r>
              <a:rPr lang="en-US" sz="2400" dirty="0">
                <a:solidFill>
                  <a:schemeClr val="tx1"/>
                </a:solidFill>
              </a:rPr>
              <a:t>				</a:t>
            </a:r>
            <a:r>
              <a:rPr lang="en-US" sz="2400" dirty="0" err="1">
                <a:solidFill>
                  <a:schemeClr val="tx1"/>
                </a:solidFill>
              </a:rPr>
              <a:t>Creo</a:t>
            </a:r>
            <a:r>
              <a:rPr lang="en-US" sz="2400" dirty="0">
                <a:solidFill>
                  <a:schemeClr val="tx1"/>
                </a:solidFill>
              </a:rPr>
              <a:t> que no </a:t>
            </a:r>
            <a:r>
              <a:rPr lang="en-US" sz="2400" dirty="0" err="1">
                <a:solidFill>
                  <a:schemeClr val="tx1"/>
                </a:solidFill>
              </a:rPr>
              <a:t>tienes</a:t>
            </a:r>
            <a:r>
              <a:rPr lang="en-US" sz="2400" dirty="0">
                <a:solidFill>
                  <a:schemeClr val="tx1"/>
                </a:solidFill>
              </a:rPr>
              <a:t> 				</a:t>
            </a:r>
            <a:r>
              <a:rPr lang="en-US" sz="2400" dirty="0" err="1">
                <a:solidFill>
                  <a:schemeClr val="tx1"/>
                </a:solidFill>
              </a:rPr>
              <a:t>razón</a:t>
            </a:r>
            <a:r>
              <a:rPr lang="en-US" sz="2400" dirty="0">
                <a:solidFill>
                  <a:schemeClr val="tx1"/>
                </a:solidFill>
              </a:rPr>
              <a:t>. </a:t>
            </a:r>
          </a:p>
        </p:txBody>
      </p:sp>
      <p:cxnSp>
        <p:nvCxnSpPr>
          <p:cNvPr id="7" name="Straight Connector 6">
            <a:extLst>
              <a:ext uri="{FF2B5EF4-FFF2-40B4-BE49-F238E27FC236}">
                <a16:creationId xmlns:a16="http://schemas.microsoft.com/office/drawing/2014/main" id="{C142B48F-08A4-F840-BA55-E05F1FD6D975}"/>
              </a:ext>
            </a:extLst>
          </p:cNvPr>
          <p:cNvCxnSpPr>
            <a:cxnSpLocks/>
          </p:cNvCxnSpPr>
          <p:nvPr/>
        </p:nvCxnSpPr>
        <p:spPr>
          <a:xfrm>
            <a:off x="4600575" y="262999"/>
            <a:ext cx="0" cy="3443818"/>
          </a:xfrm>
          <a:prstGeom prst="line">
            <a:avLst/>
          </a:prstGeom>
        </p:spPr>
        <p:style>
          <a:lnRef idx="1">
            <a:schemeClr val="dk1"/>
          </a:lnRef>
          <a:fillRef idx="0">
            <a:schemeClr val="dk1"/>
          </a:fillRef>
          <a:effectRef idx="0">
            <a:schemeClr val="dk1"/>
          </a:effectRef>
          <a:fontRef idx="minor">
            <a:schemeClr val="tx1"/>
          </a:fontRef>
        </p:style>
      </p:cxnSp>
      <p:sp>
        <p:nvSpPr>
          <p:cNvPr id="8" name="Oval Callout 7">
            <a:extLst>
              <a:ext uri="{FF2B5EF4-FFF2-40B4-BE49-F238E27FC236}">
                <a16:creationId xmlns:a16="http://schemas.microsoft.com/office/drawing/2014/main" id="{6FE04B96-19E3-2042-9608-25E309A24AB7}"/>
              </a:ext>
            </a:extLst>
          </p:cNvPr>
          <p:cNvSpPr/>
          <p:nvPr/>
        </p:nvSpPr>
        <p:spPr>
          <a:xfrm>
            <a:off x="-230586" y="1457325"/>
            <a:ext cx="7945836" cy="3232149"/>
          </a:xfrm>
          <a:prstGeom prst="wedgeEllipseCallout">
            <a:avLst>
              <a:gd name="adj1" fmla="val 65059"/>
              <a:gd name="adj2" fmla="val 322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What do you think about this phrase for politeness? “I think that you aren’t right”. Where does it fall on politeness? Why? … Yes, it’s not as polite because it uses the informal “you”, but it isn’t rude. I agree, 3 seems like a good rating.  </a:t>
            </a:r>
          </a:p>
        </p:txBody>
      </p:sp>
      <p:sp>
        <p:nvSpPr>
          <p:cNvPr id="9" name="Rectangle 8">
            <a:extLst>
              <a:ext uri="{FF2B5EF4-FFF2-40B4-BE49-F238E27FC236}">
                <a16:creationId xmlns:a16="http://schemas.microsoft.com/office/drawing/2014/main" id="{EE80BA15-51B7-854C-9B9E-8537829D3446}"/>
              </a:ext>
            </a:extLst>
          </p:cNvPr>
          <p:cNvSpPr/>
          <p:nvPr/>
        </p:nvSpPr>
        <p:spPr>
          <a:xfrm>
            <a:off x="569514" y="4566894"/>
            <a:ext cx="7402209" cy="207149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000" b="1" u="sng" dirty="0">
                <a:solidFill>
                  <a:schemeClr val="tx1"/>
                </a:solidFill>
              </a:rPr>
              <a:t>VERY POLITE </a:t>
            </a:r>
            <a:r>
              <a:rPr lang="en-US" b="1" u="sng" dirty="0">
                <a:solidFill>
                  <a:schemeClr val="tx1"/>
                </a:solidFill>
              </a:rPr>
              <a:t>(</a:t>
            </a:r>
            <a:r>
              <a:rPr lang="en-US" b="1" u="sng" dirty="0" err="1">
                <a:solidFill>
                  <a:schemeClr val="tx1"/>
                </a:solidFill>
              </a:rPr>
              <a:t>educado</a:t>
            </a:r>
            <a:r>
              <a:rPr lang="en-US" b="1" u="sng" dirty="0">
                <a:solidFill>
                  <a:schemeClr val="tx1"/>
                </a:solidFill>
              </a:rPr>
              <a:t>)</a:t>
            </a:r>
            <a:r>
              <a:rPr lang="en-US" sz="2400" b="1" dirty="0">
                <a:solidFill>
                  <a:schemeClr val="tx1"/>
                </a:solidFill>
              </a:rPr>
              <a:t>	  	</a:t>
            </a:r>
            <a:r>
              <a:rPr lang="en-US" sz="2000" b="1" u="sng" dirty="0">
                <a:solidFill>
                  <a:schemeClr val="tx1"/>
                </a:solidFill>
              </a:rPr>
              <a:t>VERY IMPOLITE </a:t>
            </a:r>
            <a:r>
              <a:rPr lang="en-US" b="1" u="sng" dirty="0">
                <a:solidFill>
                  <a:schemeClr val="tx1"/>
                </a:solidFill>
              </a:rPr>
              <a:t>(</a:t>
            </a:r>
            <a:r>
              <a:rPr lang="en-US" b="1" u="sng" dirty="0" err="1">
                <a:solidFill>
                  <a:schemeClr val="tx1"/>
                </a:solidFill>
              </a:rPr>
              <a:t>maleducado</a:t>
            </a:r>
            <a:r>
              <a:rPr lang="en-US" b="1" u="sng" dirty="0">
                <a:solidFill>
                  <a:schemeClr val="tx1"/>
                </a:solidFill>
              </a:rPr>
              <a:t>)</a:t>
            </a:r>
          </a:p>
          <a:p>
            <a:r>
              <a:rPr lang="en-US" sz="2400" b="1" dirty="0">
                <a:solidFill>
                  <a:schemeClr val="tx1"/>
                </a:solidFill>
              </a:rPr>
              <a:t>5	       4		    3		  2		1</a:t>
            </a:r>
          </a:p>
          <a:p>
            <a:endParaRPr lang="en-US" sz="2400" b="1" dirty="0">
              <a:solidFill>
                <a:schemeClr val="tx1"/>
              </a:solidFill>
            </a:endParaRPr>
          </a:p>
          <a:p>
            <a:r>
              <a:rPr lang="en-US" sz="2000" b="1" u="sng" dirty="0">
                <a:solidFill>
                  <a:schemeClr val="tx1"/>
                </a:solidFill>
              </a:rPr>
              <a:t>VERY STRONG (</a:t>
            </a:r>
            <a:r>
              <a:rPr lang="en-US" sz="2000" b="1" u="sng" dirty="0" err="1">
                <a:solidFill>
                  <a:schemeClr val="tx1"/>
                </a:solidFill>
              </a:rPr>
              <a:t>fuerte</a:t>
            </a:r>
            <a:r>
              <a:rPr lang="en-US" sz="2000" b="1" u="sng" dirty="0">
                <a:solidFill>
                  <a:schemeClr val="tx1"/>
                </a:solidFill>
              </a:rPr>
              <a:t>)</a:t>
            </a:r>
            <a:r>
              <a:rPr lang="en-US" sz="2400" b="1" dirty="0">
                <a:solidFill>
                  <a:schemeClr val="tx1"/>
                </a:solidFill>
              </a:rPr>
              <a:t>			</a:t>
            </a:r>
            <a:r>
              <a:rPr lang="en-US" b="1" u="sng" dirty="0">
                <a:solidFill>
                  <a:schemeClr val="tx1"/>
                </a:solidFill>
              </a:rPr>
              <a:t>VERY WEAK (</a:t>
            </a:r>
            <a:r>
              <a:rPr lang="en-US" b="1" u="sng" dirty="0" err="1">
                <a:solidFill>
                  <a:schemeClr val="tx1"/>
                </a:solidFill>
              </a:rPr>
              <a:t>débil</a:t>
            </a:r>
            <a:r>
              <a:rPr lang="en-US" b="1" u="sng" dirty="0">
                <a:solidFill>
                  <a:schemeClr val="tx1"/>
                </a:solidFill>
              </a:rPr>
              <a:t>)</a:t>
            </a:r>
          </a:p>
          <a:p>
            <a:r>
              <a:rPr lang="en-US" sz="2400" b="1" dirty="0">
                <a:solidFill>
                  <a:schemeClr val="tx1"/>
                </a:solidFill>
              </a:rPr>
              <a:t>5	       4		    3		  2		1</a:t>
            </a:r>
          </a:p>
          <a:p>
            <a:endParaRPr lang="en-US" sz="2400" b="1" dirty="0">
              <a:solidFill>
                <a:schemeClr val="tx1"/>
              </a:solidFill>
            </a:endParaRPr>
          </a:p>
        </p:txBody>
      </p:sp>
    </p:spTree>
    <p:extLst>
      <p:ext uri="{BB962C8B-B14F-4D97-AF65-F5344CB8AC3E}">
        <p14:creationId xmlns:p14="http://schemas.microsoft.com/office/powerpoint/2010/main" val="251025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57F3A-0E9C-034A-A70C-D44F63F36AEF}"/>
              </a:ext>
            </a:extLst>
          </p:cNvPr>
          <p:cNvSpPr>
            <a:spLocks noGrp="1"/>
          </p:cNvSpPr>
          <p:nvPr>
            <p:ph type="title"/>
          </p:nvPr>
        </p:nvSpPr>
        <p:spPr/>
        <p:txBody>
          <a:bodyPr/>
          <a:lstStyle/>
          <a:p>
            <a:r>
              <a:rPr lang="en-US" dirty="0"/>
              <a:t>Context</a:t>
            </a:r>
          </a:p>
        </p:txBody>
      </p:sp>
      <p:sp>
        <p:nvSpPr>
          <p:cNvPr id="3" name="Content Placeholder 2">
            <a:extLst>
              <a:ext uri="{FF2B5EF4-FFF2-40B4-BE49-F238E27FC236}">
                <a16:creationId xmlns:a16="http://schemas.microsoft.com/office/drawing/2014/main" id="{C8E358F3-F096-884F-8F4C-91EEFF8EFDD5}"/>
              </a:ext>
            </a:extLst>
          </p:cNvPr>
          <p:cNvSpPr>
            <a:spLocks noGrp="1"/>
          </p:cNvSpPr>
          <p:nvPr>
            <p:ph idx="1"/>
          </p:nvPr>
        </p:nvSpPr>
        <p:spPr>
          <a:xfrm>
            <a:off x="1154954" y="2386013"/>
            <a:ext cx="10275046" cy="3416300"/>
          </a:xfrm>
        </p:spPr>
        <p:txBody>
          <a:bodyPr>
            <a:noAutofit/>
          </a:bodyPr>
          <a:lstStyle/>
          <a:p>
            <a:r>
              <a:rPr lang="en-US" sz="2800" dirty="0"/>
              <a:t>Diploma Program (DP) Spanish</a:t>
            </a:r>
          </a:p>
          <a:p>
            <a:r>
              <a:rPr lang="en-US" sz="2800" dirty="0"/>
              <a:t>Part of the International Baccalaureate program</a:t>
            </a:r>
          </a:p>
          <a:p>
            <a:r>
              <a:rPr lang="en-US" sz="2800" dirty="0"/>
              <a:t>Intermediate mid to advanced low proficiency on ACTFL scale</a:t>
            </a:r>
          </a:p>
          <a:p>
            <a:r>
              <a:rPr lang="en-US" sz="2800" dirty="0"/>
              <a:t>U.S. high school students, juniors and seniors</a:t>
            </a:r>
          </a:p>
          <a:p>
            <a:r>
              <a:rPr lang="en-US" sz="2800" dirty="0"/>
              <a:t>Diverse group, few to no native or heritage speakers of Spanish</a:t>
            </a:r>
          </a:p>
          <a:p>
            <a:r>
              <a:rPr lang="en-US" sz="2800" dirty="0"/>
              <a:t>Lesson would take about 3-4 class periods (50 min each) </a:t>
            </a:r>
          </a:p>
          <a:p>
            <a:endParaRPr lang="en-US" sz="2800" dirty="0"/>
          </a:p>
        </p:txBody>
      </p:sp>
      <p:pic>
        <p:nvPicPr>
          <p:cNvPr id="4" name="Picture 3">
            <a:extLst>
              <a:ext uri="{FF2B5EF4-FFF2-40B4-BE49-F238E27FC236}">
                <a16:creationId xmlns:a16="http://schemas.microsoft.com/office/drawing/2014/main" id="{1436499A-A762-A14C-B047-176BE4FEECDE}"/>
              </a:ext>
            </a:extLst>
          </p:cNvPr>
          <p:cNvPicPr>
            <a:picLocks noChangeAspect="1"/>
          </p:cNvPicPr>
          <p:nvPr/>
        </p:nvPicPr>
        <p:blipFill>
          <a:blip r:embed="rId2"/>
          <a:stretch>
            <a:fillRect/>
          </a:stretch>
        </p:blipFill>
        <p:spPr>
          <a:xfrm>
            <a:off x="9638900" y="0"/>
            <a:ext cx="2435722" cy="2386013"/>
          </a:xfrm>
          <a:prstGeom prst="rect">
            <a:avLst/>
          </a:prstGeom>
        </p:spPr>
      </p:pic>
      <p:sp>
        <p:nvSpPr>
          <p:cNvPr id="5" name="TextBox 4">
            <a:extLst>
              <a:ext uri="{FF2B5EF4-FFF2-40B4-BE49-F238E27FC236}">
                <a16:creationId xmlns:a16="http://schemas.microsoft.com/office/drawing/2014/main" id="{A3E46FA5-F1BE-9E46-B512-125C4AE18302}"/>
              </a:ext>
            </a:extLst>
          </p:cNvPr>
          <p:cNvSpPr txBox="1"/>
          <p:nvPr/>
        </p:nvSpPr>
        <p:spPr>
          <a:xfrm>
            <a:off x="10175226" y="2400301"/>
            <a:ext cx="1927971" cy="307777"/>
          </a:xfrm>
          <a:prstGeom prst="rect">
            <a:avLst/>
          </a:prstGeom>
          <a:noFill/>
        </p:spPr>
        <p:txBody>
          <a:bodyPr wrap="square" rtlCol="0">
            <a:spAutoFit/>
          </a:bodyPr>
          <a:lstStyle/>
          <a:p>
            <a:r>
              <a:rPr lang="en-US" sz="1400" dirty="0" err="1"/>
              <a:t>Hatyza</a:t>
            </a:r>
            <a:r>
              <a:rPr lang="en-US" sz="1400" dirty="0"/>
              <a:t>, 2015</a:t>
            </a:r>
          </a:p>
        </p:txBody>
      </p:sp>
    </p:spTree>
    <p:extLst>
      <p:ext uri="{BB962C8B-B14F-4D97-AF65-F5344CB8AC3E}">
        <p14:creationId xmlns:p14="http://schemas.microsoft.com/office/powerpoint/2010/main" val="3730394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D2006-46BC-A24C-A40D-5CF7334A7541}"/>
              </a:ext>
            </a:extLst>
          </p:cNvPr>
          <p:cNvSpPr>
            <a:spLocks noGrp="1"/>
          </p:cNvSpPr>
          <p:nvPr>
            <p:ph type="title"/>
          </p:nvPr>
        </p:nvSpPr>
        <p:spPr/>
        <p:txBody>
          <a:bodyPr/>
          <a:lstStyle/>
          <a:p>
            <a:endParaRPr lang="en-US" dirty="0"/>
          </a:p>
        </p:txBody>
      </p:sp>
      <p:pic>
        <p:nvPicPr>
          <p:cNvPr id="5" name="Picture 4">
            <a:extLst>
              <a:ext uri="{FF2B5EF4-FFF2-40B4-BE49-F238E27FC236}">
                <a16:creationId xmlns:a16="http://schemas.microsoft.com/office/drawing/2014/main" id="{F0523355-FFFF-2C48-8EE1-660A7350E2B7}"/>
              </a:ext>
            </a:extLst>
          </p:cNvPr>
          <p:cNvPicPr>
            <a:picLocks noChangeAspect="1"/>
          </p:cNvPicPr>
          <p:nvPr/>
        </p:nvPicPr>
        <p:blipFill rotWithShape="1">
          <a:blip r:embed="rId2"/>
          <a:srcRect l="45319" t="27910"/>
          <a:stretch/>
        </p:blipFill>
        <p:spPr>
          <a:xfrm>
            <a:off x="-82762" y="3208074"/>
            <a:ext cx="2763885" cy="3643841"/>
          </a:xfrm>
          <a:prstGeom prst="rect">
            <a:avLst/>
          </a:prstGeom>
        </p:spPr>
      </p:pic>
      <p:sp>
        <p:nvSpPr>
          <p:cNvPr id="6" name="Oval Callout 5">
            <a:extLst>
              <a:ext uri="{FF2B5EF4-FFF2-40B4-BE49-F238E27FC236}">
                <a16:creationId xmlns:a16="http://schemas.microsoft.com/office/drawing/2014/main" id="{8A40251B-2CB4-024B-8683-5B22BCA4AF34}"/>
              </a:ext>
            </a:extLst>
          </p:cNvPr>
          <p:cNvSpPr/>
          <p:nvPr/>
        </p:nvSpPr>
        <p:spPr>
          <a:xfrm>
            <a:off x="113156" y="64557"/>
            <a:ext cx="6873432" cy="3232149"/>
          </a:xfrm>
          <a:prstGeom prst="wedgeEllipseCallout">
            <a:avLst>
              <a:gd name="adj1" fmla="val -16026"/>
              <a:gd name="adj2" fmla="val 910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Great work everyone! Now that we have this list of phrases ranked for our debate, choose which ones you want to use in your group. Remember the structure of the debate! </a:t>
            </a:r>
            <a:endParaRPr lang="en-US" sz="2400" dirty="0">
              <a:solidFill>
                <a:schemeClr val="tx1"/>
              </a:solidFill>
            </a:endParaRPr>
          </a:p>
        </p:txBody>
      </p:sp>
      <p:sp>
        <p:nvSpPr>
          <p:cNvPr id="8" name="Oval Callout 7">
            <a:extLst>
              <a:ext uri="{FF2B5EF4-FFF2-40B4-BE49-F238E27FC236}">
                <a16:creationId xmlns:a16="http://schemas.microsoft.com/office/drawing/2014/main" id="{876FB492-CDA1-A648-9824-D95E879ABB67}"/>
              </a:ext>
            </a:extLst>
          </p:cNvPr>
          <p:cNvSpPr/>
          <p:nvPr/>
        </p:nvSpPr>
        <p:spPr>
          <a:xfrm>
            <a:off x="113156" y="20241"/>
            <a:ext cx="6873432" cy="3232149"/>
          </a:xfrm>
          <a:prstGeom prst="wedgeEllipseCallout">
            <a:avLst>
              <a:gd name="adj1" fmla="val -16026"/>
              <a:gd name="adj2" fmla="val 910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(Go over structure of debate on the top of the worksheet) </a:t>
            </a:r>
            <a:r>
              <a:rPr lang="en-US" sz="2400" dirty="0">
                <a:solidFill>
                  <a:schemeClr val="bg1"/>
                </a:solidFill>
              </a:rPr>
              <a:t>And don’t forget, you will be evaluated on… </a:t>
            </a:r>
            <a:r>
              <a:rPr lang="en-US" sz="2400" dirty="0">
                <a:solidFill>
                  <a:schemeClr val="tx1"/>
                </a:solidFill>
              </a:rPr>
              <a:t>(go over rubric for debate)</a:t>
            </a:r>
          </a:p>
        </p:txBody>
      </p:sp>
      <p:cxnSp>
        <p:nvCxnSpPr>
          <p:cNvPr id="16" name="Straight Arrow Connector 15">
            <a:extLst>
              <a:ext uri="{FF2B5EF4-FFF2-40B4-BE49-F238E27FC236}">
                <a16:creationId xmlns:a16="http://schemas.microsoft.com/office/drawing/2014/main" id="{B01B67F6-E0FC-0D4B-9B7D-F9ED65180442}"/>
              </a:ext>
            </a:extLst>
          </p:cNvPr>
          <p:cNvCxnSpPr/>
          <p:nvPr/>
        </p:nvCxnSpPr>
        <p:spPr>
          <a:xfrm>
            <a:off x="6522122" y="4250133"/>
            <a:ext cx="642938" cy="5715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358954E-6EEA-154E-9D08-B8340495BA79}"/>
              </a:ext>
            </a:extLst>
          </p:cNvPr>
          <p:cNvCxnSpPr>
            <a:cxnSpLocks/>
          </p:cNvCxnSpPr>
          <p:nvPr/>
        </p:nvCxnSpPr>
        <p:spPr>
          <a:xfrm>
            <a:off x="6522122" y="4744244"/>
            <a:ext cx="642938" cy="4564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1" name="Content Placeholder 20">
            <a:extLst>
              <a:ext uri="{FF2B5EF4-FFF2-40B4-BE49-F238E27FC236}">
                <a16:creationId xmlns:a16="http://schemas.microsoft.com/office/drawing/2014/main" id="{45522A13-4844-3947-AB8C-BA5C4A1238E1}"/>
              </a:ext>
            </a:extLst>
          </p:cNvPr>
          <p:cNvPicPr>
            <a:picLocks noGrp="1" noChangeAspect="1"/>
          </p:cNvPicPr>
          <p:nvPr>
            <p:ph idx="1"/>
          </p:nvPr>
        </p:nvPicPr>
        <p:blipFill>
          <a:blip r:embed="rId3"/>
          <a:stretch>
            <a:fillRect/>
          </a:stretch>
        </p:blipFill>
        <p:spPr>
          <a:xfrm>
            <a:off x="7165060" y="-1"/>
            <a:ext cx="5160214" cy="6851915"/>
          </a:xfrm>
        </p:spPr>
      </p:pic>
      <p:cxnSp>
        <p:nvCxnSpPr>
          <p:cNvPr id="23" name="Straight Arrow Connector 22">
            <a:extLst>
              <a:ext uri="{FF2B5EF4-FFF2-40B4-BE49-F238E27FC236}">
                <a16:creationId xmlns:a16="http://schemas.microsoft.com/office/drawing/2014/main" id="{1BDAF825-5D54-914E-B38B-A570DAB7179B}"/>
              </a:ext>
            </a:extLst>
          </p:cNvPr>
          <p:cNvCxnSpPr>
            <a:cxnSpLocks/>
          </p:cNvCxnSpPr>
          <p:nvPr/>
        </p:nvCxnSpPr>
        <p:spPr>
          <a:xfrm>
            <a:off x="6522122" y="5029994"/>
            <a:ext cx="642938" cy="4564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7DD47224-D19D-7C42-9954-4336527ACBBA}"/>
              </a:ext>
            </a:extLst>
          </p:cNvPr>
          <p:cNvCxnSpPr>
            <a:cxnSpLocks/>
          </p:cNvCxnSpPr>
          <p:nvPr/>
        </p:nvCxnSpPr>
        <p:spPr>
          <a:xfrm>
            <a:off x="6522122" y="5396307"/>
            <a:ext cx="642938" cy="4564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2DDDDC0-2645-7940-A0C0-ACC95B28E0F8}"/>
              </a:ext>
            </a:extLst>
          </p:cNvPr>
          <p:cNvCxnSpPr>
            <a:cxnSpLocks/>
          </p:cNvCxnSpPr>
          <p:nvPr/>
        </p:nvCxnSpPr>
        <p:spPr>
          <a:xfrm>
            <a:off x="6522122" y="5682057"/>
            <a:ext cx="642938" cy="4564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1236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6345A-EC84-C949-BAFF-54FB6C45C9C9}"/>
              </a:ext>
            </a:extLst>
          </p:cNvPr>
          <p:cNvSpPr>
            <a:spLocks noGrp="1"/>
          </p:cNvSpPr>
          <p:nvPr>
            <p:ph type="title"/>
          </p:nvPr>
        </p:nvSpPr>
        <p:spPr/>
        <p:txBody>
          <a:bodyPr/>
          <a:lstStyle/>
          <a:p>
            <a:r>
              <a:rPr lang="en-US" dirty="0"/>
              <a:t>DÍA 3/4: DEBATE</a:t>
            </a:r>
          </a:p>
        </p:txBody>
      </p:sp>
      <p:sp>
        <p:nvSpPr>
          <p:cNvPr id="3" name="Content Placeholder 2">
            <a:extLst>
              <a:ext uri="{FF2B5EF4-FFF2-40B4-BE49-F238E27FC236}">
                <a16:creationId xmlns:a16="http://schemas.microsoft.com/office/drawing/2014/main" id="{F8CE5D55-AE6A-2545-A067-D8ED8C6EA015}"/>
              </a:ext>
            </a:extLst>
          </p:cNvPr>
          <p:cNvSpPr>
            <a:spLocks noGrp="1"/>
          </p:cNvSpPr>
          <p:nvPr>
            <p:ph idx="1"/>
          </p:nvPr>
        </p:nvSpPr>
        <p:spPr/>
        <p:txBody>
          <a:bodyPr/>
          <a:lstStyle/>
          <a:p>
            <a:endParaRPr lang="en-US"/>
          </a:p>
        </p:txBody>
      </p:sp>
      <p:sp>
        <p:nvSpPr>
          <p:cNvPr id="5" name="Oval Callout 4">
            <a:extLst>
              <a:ext uri="{FF2B5EF4-FFF2-40B4-BE49-F238E27FC236}">
                <a16:creationId xmlns:a16="http://schemas.microsoft.com/office/drawing/2014/main" id="{FE227E51-E94B-F44F-AD1B-9D022ACDAC33}"/>
              </a:ext>
            </a:extLst>
          </p:cNvPr>
          <p:cNvSpPr/>
          <p:nvPr/>
        </p:nvSpPr>
        <p:spPr>
          <a:xfrm>
            <a:off x="2986087" y="2128838"/>
            <a:ext cx="6930280" cy="4214997"/>
          </a:xfrm>
          <a:prstGeom prst="wedgeEllipseCallout">
            <a:avLst>
              <a:gd name="adj1" fmla="val -57837"/>
              <a:gd name="adj2" fmla="val -255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Today is the debate! Quickly get into your groups and summarize your arguments. Remember that those not debating will be rating those that are and afterwards will be voting on winners! You have 5 minutes.</a:t>
            </a:r>
            <a:endParaRPr lang="en-US" dirty="0"/>
          </a:p>
        </p:txBody>
      </p:sp>
      <p:pic>
        <p:nvPicPr>
          <p:cNvPr id="6" name="Picture 5">
            <a:extLst>
              <a:ext uri="{FF2B5EF4-FFF2-40B4-BE49-F238E27FC236}">
                <a16:creationId xmlns:a16="http://schemas.microsoft.com/office/drawing/2014/main" id="{D6D422A7-DDE1-234C-9A0C-EB82B3CDF53C}"/>
              </a:ext>
            </a:extLst>
          </p:cNvPr>
          <p:cNvPicPr>
            <a:picLocks noChangeAspect="1"/>
          </p:cNvPicPr>
          <p:nvPr/>
        </p:nvPicPr>
        <p:blipFill rotWithShape="1">
          <a:blip r:embed="rId2"/>
          <a:srcRect r="61212"/>
          <a:stretch/>
        </p:blipFill>
        <p:spPr>
          <a:xfrm>
            <a:off x="511175" y="1455738"/>
            <a:ext cx="1960563" cy="5054600"/>
          </a:xfrm>
          <a:prstGeom prst="rect">
            <a:avLst/>
          </a:prstGeom>
        </p:spPr>
      </p:pic>
    </p:spTree>
    <p:extLst>
      <p:ext uri="{BB962C8B-B14F-4D97-AF65-F5344CB8AC3E}">
        <p14:creationId xmlns:p14="http://schemas.microsoft.com/office/powerpoint/2010/main" val="2413253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8A9AB-DC25-4C49-95A3-E79B2AB85D3C}"/>
              </a:ext>
            </a:extLst>
          </p:cNvPr>
          <p:cNvSpPr>
            <a:spLocks noGrp="1"/>
          </p:cNvSpPr>
          <p:nvPr>
            <p:ph type="title"/>
          </p:nvPr>
        </p:nvSpPr>
        <p:spPr/>
        <p:txBody>
          <a:bodyPr/>
          <a:lstStyle/>
          <a:p>
            <a:r>
              <a:rPr lang="en-US" i="1" dirty="0"/>
              <a:t>5 </a:t>
            </a:r>
            <a:r>
              <a:rPr lang="en-US" i="1" dirty="0" err="1"/>
              <a:t>minutos</a:t>
            </a:r>
            <a:endParaRPr lang="en-US" i="1" dirty="0"/>
          </a:p>
        </p:txBody>
      </p:sp>
      <p:pic>
        <p:nvPicPr>
          <p:cNvPr id="5" name="Content Placeholder 4">
            <a:extLst>
              <a:ext uri="{FF2B5EF4-FFF2-40B4-BE49-F238E27FC236}">
                <a16:creationId xmlns:a16="http://schemas.microsoft.com/office/drawing/2014/main" id="{4419EAA6-82D9-594E-A5EB-156499B02564}"/>
              </a:ext>
            </a:extLst>
          </p:cNvPr>
          <p:cNvPicPr>
            <a:picLocks noGrp="1" noChangeAspect="1"/>
          </p:cNvPicPr>
          <p:nvPr>
            <p:ph idx="1"/>
          </p:nvPr>
        </p:nvPicPr>
        <p:blipFill>
          <a:blip r:embed="rId2"/>
          <a:stretch>
            <a:fillRect/>
          </a:stretch>
        </p:blipFill>
        <p:spPr>
          <a:xfrm>
            <a:off x="4772024" y="2685971"/>
            <a:ext cx="6772275" cy="3458183"/>
          </a:xfrm>
        </p:spPr>
      </p:pic>
      <p:pic>
        <p:nvPicPr>
          <p:cNvPr id="6" name="Picture 5">
            <a:extLst>
              <a:ext uri="{FF2B5EF4-FFF2-40B4-BE49-F238E27FC236}">
                <a16:creationId xmlns:a16="http://schemas.microsoft.com/office/drawing/2014/main" id="{092FDB2B-127D-3A47-B907-86827763ED24}"/>
              </a:ext>
            </a:extLst>
          </p:cNvPr>
          <p:cNvPicPr>
            <a:picLocks noChangeAspect="1"/>
          </p:cNvPicPr>
          <p:nvPr/>
        </p:nvPicPr>
        <p:blipFill>
          <a:blip r:embed="rId3"/>
          <a:stretch>
            <a:fillRect/>
          </a:stretch>
        </p:blipFill>
        <p:spPr>
          <a:xfrm>
            <a:off x="-282576" y="1327150"/>
            <a:ext cx="5054600" cy="5054600"/>
          </a:xfrm>
          <a:prstGeom prst="rect">
            <a:avLst/>
          </a:prstGeom>
        </p:spPr>
      </p:pic>
      <p:sp>
        <p:nvSpPr>
          <p:cNvPr id="7" name="Rectangle 6">
            <a:extLst>
              <a:ext uri="{FF2B5EF4-FFF2-40B4-BE49-F238E27FC236}">
                <a16:creationId xmlns:a16="http://schemas.microsoft.com/office/drawing/2014/main" id="{1DE22A8A-EC9C-EB4F-AA16-E7AB3E9E3A4B}"/>
              </a:ext>
            </a:extLst>
          </p:cNvPr>
          <p:cNvSpPr/>
          <p:nvPr/>
        </p:nvSpPr>
        <p:spPr>
          <a:xfrm>
            <a:off x="9916367" y="6243250"/>
            <a:ext cx="1858201" cy="276999"/>
          </a:xfrm>
          <a:prstGeom prst="rect">
            <a:avLst/>
          </a:prstGeom>
        </p:spPr>
        <p:txBody>
          <a:bodyPr wrap="none">
            <a:spAutoFit/>
          </a:bodyPr>
          <a:lstStyle/>
          <a:p>
            <a:r>
              <a:rPr lang="en-US" sz="1200" dirty="0" err="1"/>
              <a:t>Palomaironique</a:t>
            </a:r>
            <a:r>
              <a:rPr lang="en-US" sz="1200" dirty="0"/>
              <a:t> (2012)</a:t>
            </a:r>
          </a:p>
        </p:txBody>
      </p:sp>
    </p:spTree>
    <p:extLst>
      <p:ext uri="{BB962C8B-B14F-4D97-AF65-F5344CB8AC3E}">
        <p14:creationId xmlns:p14="http://schemas.microsoft.com/office/powerpoint/2010/main" val="13622505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8A9AB-DC25-4C49-95A3-E79B2AB85D3C}"/>
              </a:ext>
            </a:extLst>
          </p:cNvPr>
          <p:cNvSpPr>
            <a:spLocks noGrp="1"/>
          </p:cNvSpPr>
          <p:nvPr>
            <p:ph type="title"/>
          </p:nvPr>
        </p:nvSpPr>
        <p:spPr/>
        <p:txBody>
          <a:bodyPr/>
          <a:lstStyle/>
          <a:p>
            <a:r>
              <a:rPr lang="en-US" i="1" dirty="0"/>
              <a:t>DEBATE HAPPENS</a:t>
            </a:r>
          </a:p>
        </p:txBody>
      </p:sp>
      <p:pic>
        <p:nvPicPr>
          <p:cNvPr id="5" name="Content Placeholder 4">
            <a:extLst>
              <a:ext uri="{FF2B5EF4-FFF2-40B4-BE49-F238E27FC236}">
                <a16:creationId xmlns:a16="http://schemas.microsoft.com/office/drawing/2014/main" id="{4419EAA6-82D9-594E-A5EB-156499B02564}"/>
              </a:ext>
            </a:extLst>
          </p:cNvPr>
          <p:cNvPicPr>
            <a:picLocks noGrp="1" noChangeAspect="1"/>
          </p:cNvPicPr>
          <p:nvPr>
            <p:ph idx="1"/>
          </p:nvPr>
        </p:nvPicPr>
        <p:blipFill>
          <a:blip r:embed="rId2"/>
          <a:stretch>
            <a:fillRect/>
          </a:stretch>
        </p:blipFill>
        <p:spPr>
          <a:xfrm>
            <a:off x="3300411" y="2923567"/>
            <a:ext cx="6772275" cy="3458183"/>
          </a:xfrm>
        </p:spPr>
      </p:pic>
      <p:pic>
        <p:nvPicPr>
          <p:cNvPr id="6" name="Picture 5">
            <a:extLst>
              <a:ext uri="{FF2B5EF4-FFF2-40B4-BE49-F238E27FC236}">
                <a16:creationId xmlns:a16="http://schemas.microsoft.com/office/drawing/2014/main" id="{092FDB2B-127D-3A47-B907-86827763ED24}"/>
              </a:ext>
            </a:extLst>
          </p:cNvPr>
          <p:cNvPicPr>
            <a:picLocks noChangeAspect="1"/>
          </p:cNvPicPr>
          <p:nvPr/>
        </p:nvPicPr>
        <p:blipFill>
          <a:blip r:embed="rId3"/>
          <a:stretch>
            <a:fillRect/>
          </a:stretch>
        </p:blipFill>
        <p:spPr>
          <a:xfrm>
            <a:off x="-711202" y="1327150"/>
            <a:ext cx="5054600" cy="5054600"/>
          </a:xfrm>
          <a:prstGeom prst="rect">
            <a:avLst/>
          </a:prstGeom>
        </p:spPr>
      </p:pic>
      <p:pic>
        <p:nvPicPr>
          <p:cNvPr id="7" name="Picture 6">
            <a:extLst>
              <a:ext uri="{FF2B5EF4-FFF2-40B4-BE49-F238E27FC236}">
                <a16:creationId xmlns:a16="http://schemas.microsoft.com/office/drawing/2014/main" id="{5EFC19DB-1ABB-E341-816A-DB9117E1B738}"/>
              </a:ext>
            </a:extLst>
          </p:cNvPr>
          <p:cNvPicPr>
            <a:picLocks noChangeAspect="1"/>
          </p:cNvPicPr>
          <p:nvPr/>
        </p:nvPicPr>
        <p:blipFill rotWithShape="1">
          <a:blip r:embed="rId4"/>
          <a:srcRect r="44208"/>
          <a:stretch/>
        </p:blipFill>
        <p:spPr>
          <a:xfrm>
            <a:off x="9781111" y="2043113"/>
            <a:ext cx="2410889" cy="4321174"/>
          </a:xfrm>
          <a:prstGeom prst="rect">
            <a:avLst/>
          </a:prstGeom>
        </p:spPr>
      </p:pic>
      <p:sp>
        <p:nvSpPr>
          <p:cNvPr id="8" name="Rectangle 7">
            <a:extLst>
              <a:ext uri="{FF2B5EF4-FFF2-40B4-BE49-F238E27FC236}">
                <a16:creationId xmlns:a16="http://schemas.microsoft.com/office/drawing/2014/main" id="{3108BD88-0EE5-2E47-9503-44C08824FFB8}"/>
              </a:ext>
            </a:extLst>
          </p:cNvPr>
          <p:cNvSpPr/>
          <p:nvPr/>
        </p:nvSpPr>
        <p:spPr>
          <a:xfrm>
            <a:off x="8214485" y="6381750"/>
            <a:ext cx="1858201" cy="276999"/>
          </a:xfrm>
          <a:prstGeom prst="rect">
            <a:avLst/>
          </a:prstGeom>
        </p:spPr>
        <p:txBody>
          <a:bodyPr wrap="none">
            <a:spAutoFit/>
          </a:bodyPr>
          <a:lstStyle/>
          <a:p>
            <a:r>
              <a:rPr lang="en-US" sz="1200" dirty="0" err="1"/>
              <a:t>Palomaironique</a:t>
            </a:r>
            <a:r>
              <a:rPr lang="en-US" sz="1200" dirty="0"/>
              <a:t> (2012)</a:t>
            </a:r>
          </a:p>
        </p:txBody>
      </p:sp>
    </p:spTree>
    <p:extLst>
      <p:ext uri="{BB962C8B-B14F-4D97-AF65-F5344CB8AC3E}">
        <p14:creationId xmlns:p14="http://schemas.microsoft.com/office/powerpoint/2010/main" val="444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2F428-4410-8F44-9944-B1FAECCFFE5A}"/>
              </a:ext>
            </a:extLst>
          </p:cNvPr>
          <p:cNvSpPr>
            <a:spLocks noGrp="1"/>
          </p:cNvSpPr>
          <p:nvPr>
            <p:ph type="title"/>
          </p:nvPr>
        </p:nvSpPr>
        <p:spPr>
          <a:xfrm>
            <a:off x="1154954" y="973668"/>
            <a:ext cx="9217771" cy="706964"/>
          </a:xfrm>
        </p:spPr>
        <p:txBody>
          <a:bodyPr/>
          <a:lstStyle/>
          <a:p>
            <a:r>
              <a:rPr lang="en-US" dirty="0" err="1"/>
              <a:t>Después</a:t>
            </a:r>
            <a:r>
              <a:rPr lang="en-US" dirty="0"/>
              <a:t> del debate (After the debate)</a:t>
            </a:r>
          </a:p>
        </p:txBody>
      </p:sp>
      <p:sp>
        <p:nvSpPr>
          <p:cNvPr id="3" name="Content Placeholder 2">
            <a:extLst>
              <a:ext uri="{FF2B5EF4-FFF2-40B4-BE49-F238E27FC236}">
                <a16:creationId xmlns:a16="http://schemas.microsoft.com/office/drawing/2014/main" id="{107974F2-01D2-7E44-BD7F-A240E0AEEFFC}"/>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B90C8804-F4E7-4743-9DE5-5E3C8547AA1E}"/>
              </a:ext>
            </a:extLst>
          </p:cNvPr>
          <p:cNvPicPr>
            <a:picLocks noChangeAspect="1"/>
          </p:cNvPicPr>
          <p:nvPr/>
        </p:nvPicPr>
        <p:blipFill rotWithShape="1">
          <a:blip r:embed="rId2"/>
          <a:srcRect b="32799"/>
          <a:stretch/>
        </p:blipFill>
        <p:spPr>
          <a:xfrm>
            <a:off x="6886575" y="2404245"/>
            <a:ext cx="5621338" cy="3777573"/>
          </a:xfrm>
          <a:prstGeom prst="rect">
            <a:avLst/>
          </a:prstGeom>
        </p:spPr>
      </p:pic>
      <p:sp>
        <p:nvSpPr>
          <p:cNvPr id="5" name="Oval Callout 4">
            <a:extLst>
              <a:ext uri="{FF2B5EF4-FFF2-40B4-BE49-F238E27FC236}">
                <a16:creationId xmlns:a16="http://schemas.microsoft.com/office/drawing/2014/main" id="{FD552CE6-22BF-E84C-BE2A-AC65CC80FC94}"/>
              </a:ext>
            </a:extLst>
          </p:cNvPr>
          <p:cNvSpPr/>
          <p:nvPr/>
        </p:nvSpPr>
        <p:spPr>
          <a:xfrm>
            <a:off x="457201" y="1680632"/>
            <a:ext cx="7215188" cy="4339167"/>
          </a:xfrm>
          <a:prstGeom prst="wedgeEllipseCallout">
            <a:avLst>
              <a:gd name="adj1" fmla="val 73693"/>
              <a:gd name="adj2" fmla="val 211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Incredible! Now that we’ve voted on our position on bullfighting, let’s discuss how the debate went. First, how did those in the debate improve their arguments and presentation? </a:t>
            </a:r>
            <a:r>
              <a:rPr lang="en-US" sz="2400" dirty="0">
                <a:solidFill>
                  <a:schemeClr val="tx1"/>
                </a:solidFill>
              </a:rPr>
              <a:t>(discuss)</a:t>
            </a:r>
            <a:endParaRPr lang="en-US" dirty="0">
              <a:solidFill>
                <a:schemeClr val="tx1"/>
              </a:solidFill>
            </a:endParaRPr>
          </a:p>
        </p:txBody>
      </p:sp>
    </p:spTree>
    <p:extLst>
      <p:ext uri="{BB962C8B-B14F-4D97-AF65-F5344CB8AC3E}">
        <p14:creationId xmlns:p14="http://schemas.microsoft.com/office/powerpoint/2010/main" val="2145418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419EAA6-82D9-594E-A5EB-156499B02564}"/>
              </a:ext>
            </a:extLst>
          </p:cNvPr>
          <p:cNvPicPr>
            <a:picLocks noGrp="1" noChangeAspect="1"/>
          </p:cNvPicPr>
          <p:nvPr>
            <p:ph idx="1"/>
          </p:nvPr>
        </p:nvPicPr>
        <p:blipFill>
          <a:blip r:embed="rId2"/>
          <a:stretch>
            <a:fillRect/>
          </a:stretch>
        </p:blipFill>
        <p:spPr>
          <a:xfrm>
            <a:off x="4772024" y="2685971"/>
            <a:ext cx="6772275" cy="3458183"/>
          </a:xfrm>
        </p:spPr>
      </p:pic>
      <p:pic>
        <p:nvPicPr>
          <p:cNvPr id="6" name="Picture 5">
            <a:extLst>
              <a:ext uri="{FF2B5EF4-FFF2-40B4-BE49-F238E27FC236}">
                <a16:creationId xmlns:a16="http://schemas.microsoft.com/office/drawing/2014/main" id="{092FDB2B-127D-3A47-B907-86827763ED24}"/>
              </a:ext>
            </a:extLst>
          </p:cNvPr>
          <p:cNvPicPr>
            <a:picLocks noChangeAspect="1"/>
          </p:cNvPicPr>
          <p:nvPr/>
        </p:nvPicPr>
        <p:blipFill>
          <a:blip r:embed="rId3"/>
          <a:stretch>
            <a:fillRect/>
          </a:stretch>
        </p:blipFill>
        <p:spPr>
          <a:xfrm>
            <a:off x="-282576" y="1327150"/>
            <a:ext cx="5054600" cy="5054600"/>
          </a:xfrm>
          <a:prstGeom prst="rect">
            <a:avLst/>
          </a:prstGeom>
        </p:spPr>
      </p:pic>
      <p:sp>
        <p:nvSpPr>
          <p:cNvPr id="4" name="Title 3">
            <a:extLst>
              <a:ext uri="{FF2B5EF4-FFF2-40B4-BE49-F238E27FC236}">
                <a16:creationId xmlns:a16="http://schemas.microsoft.com/office/drawing/2014/main" id="{D763A6DA-666F-1540-9437-A59A51E943AD}"/>
              </a:ext>
            </a:extLst>
          </p:cNvPr>
          <p:cNvSpPr>
            <a:spLocks noGrp="1"/>
          </p:cNvSpPr>
          <p:nvPr>
            <p:ph type="title"/>
          </p:nvPr>
        </p:nvSpPr>
        <p:spPr/>
        <p:txBody>
          <a:bodyPr/>
          <a:lstStyle/>
          <a:p>
            <a:endParaRPr lang="en-US"/>
          </a:p>
        </p:txBody>
      </p:sp>
      <p:sp>
        <p:nvSpPr>
          <p:cNvPr id="7" name="Rectangle 6">
            <a:extLst>
              <a:ext uri="{FF2B5EF4-FFF2-40B4-BE49-F238E27FC236}">
                <a16:creationId xmlns:a16="http://schemas.microsoft.com/office/drawing/2014/main" id="{7A14383A-2D52-7A4B-81B4-397482300F0E}"/>
              </a:ext>
            </a:extLst>
          </p:cNvPr>
          <p:cNvSpPr/>
          <p:nvPr/>
        </p:nvSpPr>
        <p:spPr>
          <a:xfrm>
            <a:off x="9916367" y="6243250"/>
            <a:ext cx="1858201" cy="276999"/>
          </a:xfrm>
          <a:prstGeom prst="rect">
            <a:avLst/>
          </a:prstGeom>
        </p:spPr>
        <p:txBody>
          <a:bodyPr wrap="none">
            <a:spAutoFit/>
          </a:bodyPr>
          <a:lstStyle/>
          <a:p>
            <a:r>
              <a:rPr lang="en-US" sz="1200" dirty="0" err="1"/>
              <a:t>Palomaironique</a:t>
            </a:r>
            <a:r>
              <a:rPr lang="en-US" sz="1200" dirty="0"/>
              <a:t> (2012)</a:t>
            </a:r>
          </a:p>
        </p:txBody>
      </p:sp>
    </p:spTree>
    <p:extLst>
      <p:ext uri="{BB962C8B-B14F-4D97-AF65-F5344CB8AC3E}">
        <p14:creationId xmlns:p14="http://schemas.microsoft.com/office/powerpoint/2010/main" val="39341632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2F428-4410-8F44-9944-B1FAECCFFE5A}"/>
              </a:ext>
            </a:extLst>
          </p:cNvPr>
          <p:cNvSpPr>
            <a:spLocks noGrp="1"/>
          </p:cNvSpPr>
          <p:nvPr>
            <p:ph type="title"/>
          </p:nvPr>
        </p:nvSpPr>
        <p:spPr>
          <a:xfrm>
            <a:off x="1154954" y="973668"/>
            <a:ext cx="9217771" cy="706964"/>
          </a:xfrm>
        </p:spPr>
        <p:txBody>
          <a:bodyPr/>
          <a:lstStyle/>
          <a:p>
            <a:r>
              <a:rPr lang="en-US" dirty="0" err="1"/>
              <a:t>Después</a:t>
            </a:r>
            <a:r>
              <a:rPr lang="en-US" dirty="0"/>
              <a:t> del debate (After the debate)</a:t>
            </a:r>
          </a:p>
        </p:txBody>
      </p:sp>
      <p:sp>
        <p:nvSpPr>
          <p:cNvPr id="3" name="Content Placeholder 2">
            <a:extLst>
              <a:ext uri="{FF2B5EF4-FFF2-40B4-BE49-F238E27FC236}">
                <a16:creationId xmlns:a16="http://schemas.microsoft.com/office/drawing/2014/main" id="{107974F2-01D2-7E44-BD7F-A240E0AEEFFC}"/>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B90C8804-F4E7-4743-9DE5-5E3C8547AA1E}"/>
              </a:ext>
            </a:extLst>
          </p:cNvPr>
          <p:cNvPicPr>
            <a:picLocks noChangeAspect="1"/>
          </p:cNvPicPr>
          <p:nvPr/>
        </p:nvPicPr>
        <p:blipFill rotWithShape="1">
          <a:blip r:embed="rId2"/>
          <a:srcRect b="32799"/>
          <a:stretch/>
        </p:blipFill>
        <p:spPr>
          <a:xfrm>
            <a:off x="6886575" y="2404245"/>
            <a:ext cx="5621338" cy="3777573"/>
          </a:xfrm>
          <a:prstGeom prst="rect">
            <a:avLst/>
          </a:prstGeom>
        </p:spPr>
      </p:pic>
      <p:sp>
        <p:nvSpPr>
          <p:cNvPr id="5" name="Oval Callout 4">
            <a:extLst>
              <a:ext uri="{FF2B5EF4-FFF2-40B4-BE49-F238E27FC236}">
                <a16:creationId xmlns:a16="http://schemas.microsoft.com/office/drawing/2014/main" id="{FD552CE6-22BF-E84C-BE2A-AC65CC80FC94}"/>
              </a:ext>
            </a:extLst>
          </p:cNvPr>
          <p:cNvSpPr/>
          <p:nvPr/>
        </p:nvSpPr>
        <p:spPr>
          <a:xfrm>
            <a:off x="242889" y="2228850"/>
            <a:ext cx="7215188" cy="2762249"/>
          </a:xfrm>
          <a:prstGeom prst="wedgeEllipseCallout">
            <a:avLst>
              <a:gd name="adj1" fmla="val 73693"/>
              <a:gd name="adj2" fmla="val 211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How easy or difficult was it for you to support a position you did or did not believe? </a:t>
            </a:r>
            <a:r>
              <a:rPr lang="en-US" sz="2400" dirty="0">
                <a:solidFill>
                  <a:schemeClr val="tx1"/>
                </a:solidFill>
              </a:rPr>
              <a:t>(discuss)</a:t>
            </a:r>
            <a:endParaRPr lang="en-US" dirty="0">
              <a:solidFill>
                <a:schemeClr val="tx1"/>
              </a:solidFill>
            </a:endParaRPr>
          </a:p>
        </p:txBody>
      </p:sp>
    </p:spTree>
    <p:extLst>
      <p:ext uri="{BB962C8B-B14F-4D97-AF65-F5344CB8AC3E}">
        <p14:creationId xmlns:p14="http://schemas.microsoft.com/office/powerpoint/2010/main" val="2094392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419EAA6-82D9-594E-A5EB-156499B02564}"/>
              </a:ext>
            </a:extLst>
          </p:cNvPr>
          <p:cNvPicPr>
            <a:picLocks noGrp="1" noChangeAspect="1"/>
          </p:cNvPicPr>
          <p:nvPr>
            <p:ph idx="1"/>
          </p:nvPr>
        </p:nvPicPr>
        <p:blipFill>
          <a:blip r:embed="rId2"/>
          <a:stretch>
            <a:fillRect/>
          </a:stretch>
        </p:blipFill>
        <p:spPr>
          <a:xfrm>
            <a:off x="4772024" y="2685971"/>
            <a:ext cx="6772275" cy="3458183"/>
          </a:xfrm>
        </p:spPr>
      </p:pic>
      <p:pic>
        <p:nvPicPr>
          <p:cNvPr id="6" name="Picture 5">
            <a:extLst>
              <a:ext uri="{FF2B5EF4-FFF2-40B4-BE49-F238E27FC236}">
                <a16:creationId xmlns:a16="http://schemas.microsoft.com/office/drawing/2014/main" id="{092FDB2B-127D-3A47-B907-86827763ED24}"/>
              </a:ext>
            </a:extLst>
          </p:cNvPr>
          <p:cNvPicPr>
            <a:picLocks noChangeAspect="1"/>
          </p:cNvPicPr>
          <p:nvPr/>
        </p:nvPicPr>
        <p:blipFill>
          <a:blip r:embed="rId3"/>
          <a:stretch>
            <a:fillRect/>
          </a:stretch>
        </p:blipFill>
        <p:spPr>
          <a:xfrm>
            <a:off x="-282576" y="1327150"/>
            <a:ext cx="5054600" cy="5054600"/>
          </a:xfrm>
          <a:prstGeom prst="rect">
            <a:avLst/>
          </a:prstGeom>
        </p:spPr>
      </p:pic>
      <p:sp>
        <p:nvSpPr>
          <p:cNvPr id="4" name="Title 3">
            <a:extLst>
              <a:ext uri="{FF2B5EF4-FFF2-40B4-BE49-F238E27FC236}">
                <a16:creationId xmlns:a16="http://schemas.microsoft.com/office/drawing/2014/main" id="{D763A6DA-666F-1540-9437-A59A51E943AD}"/>
              </a:ext>
            </a:extLst>
          </p:cNvPr>
          <p:cNvSpPr>
            <a:spLocks noGrp="1"/>
          </p:cNvSpPr>
          <p:nvPr>
            <p:ph type="title"/>
          </p:nvPr>
        </p:nvSpPr>
        <p:spPr/>
        <p:txBody>
          <a:bodyPr/>
          <a:lstStyle/>
          <a:p>
            <a:endParaRPr lang="en-US"/>
          </a:p>
        </p:txBody>
      </p:sp>
      <p:sp>
        <p:nvSpPr>
          <p:cNvPr id="7" name="Rectangle 6">
            <a:extLst>
              <a:ext uri="{FF2B5EF4-FFF2-40B4-BE49-F238E27FC236}">
                <a16:creationId xmlns:a16="http://schemas.microsoft.com/office/drawing/2014/main" id="{01C4FC18-721D-2841-BB49-89AB5519BA2D}"/>
              </a:ext>
            </a:extLst>
          </p:cNvPr>
          <p:cNvSpPr/>
          <p:nvPr/>
        </p:nvSpPr>
        <p:spPr>
          <a:xfrm>
            <a:off x="9916367" y="6243250"/>
            <a:ext cx="1858201" cy="276999"/>
          </a:xfrm>
          <a:prstGeom prst="rect">
            <a:avLst/>
          </a:prstGeom>
        </p:spPr>
        <p:txBody>
          <a:bodyPr wrap="none">
            <a:spAutoFit/>
          </a:bodyPr>
          <a:lstStyle/>
          <a:p>
            <a:r>
              <a:rPr lang="en-US" sz="1200" dirty="0" err="1"/>
              <a:t>Palomaironique</a:t>
            </a:r>
            <a:r>
              <a:rPr lang="en-US" sz="1200" dirty="0"/>
              <a:t> (2012)</a:t>
            </a:r>
          </a:p>
        </p:txBody>
      </p:sp>
    </p:spTree>
    <p:extLst>
      <p:ext uri="{BB962C8B-B14F-4D97-AF65-F5344CB8AC3E}">
        <p14:creationId xmlns:p14="http://schemas.microsoft.com/office/powerpoint/2010/main" val="12072845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EFDFF0-4D85-F548-8D4B-379BF253A371}"/>
              </a:ext>
            </a:extLst>
          </p:cNvPr>
          <p:cNvSpPr>
            <a:spLocks noGrp="1"/>
          </p:cNvSpPr>
          <p:nvPr>
            <p:ph idx="1"/>
          </p:nvPr>
        </p:nvSpPr>
        <p:spPr/>
        <p:txBody>
          <a:bodyPr/>
          <a:lstStyle/>
          <a:p>
            <a:endParaRPr lang="en-US"/>
          </a:p>
        </p:txBody>
      </p:sp>
      <p:sp>
        <p:nvSpPr>
          <p:cNvPr id="6" name="Oval Callout 5">
            <a:extLst>
              <a:ext uri="{FF2B5EF4-FFF2-40B4-BE49-F238E27FC236}">
                <a16:creationId xmlns:a16="http://schemas.microsoft.com/office/drawing/2014/main" id="{92C48B48-F5E7-224C-9397-13771B98FAE9}"/>
              </a:ext>
            </a:extLst>
          </p:cNvPr>
          <p:cNvSpPr/>
          <p:nvPr/>
        </p:nvSpPr>
        <p:spPr>
          <a:xfrm>
            <a:off x="770310" y="2043111"/>
            <a:ext cx="6887791" cy="4471989"/>
          </a:xfrm>
          <a:prstGeom prst="wedgeEllipseCallout">
            <a:avLst>
              <a:gd name="adj1" fmla="val 73693"/>
              <a:gd name="adj2" fmla="val -168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Okay. To conclude our debate I want you to write a personal reflection. First, talk about your opinion on the debate activity. Second, discuss your own position on bullfighting and whether or not it changed based on your research and the debate itself. </a:t>
            </a:r>
            <a:endParaRPr lang="en-US" dirty="0"/>
          </a:p>
        </p:txBody>
      </p:sp>
      <p:sp>
        <p:nvSpPr>
          <p:cNvPr id="9" name="Title 8">
            <a:extLst>
              <a:ext uri="{FF2B5EF4-FFF2-40B4-BE49-F238E27FC236}">
                <a16:creationId xmlns:a16="http://schemas.microsoft.com/office/drawing/2014/main" id="{6E407018-09DE-FA4B-B23B-9973D627C8C4}"/>
              </a:ext>
            </a:extLst>
          </p:cNvPr>
          <p:cNvSpPr>
            <a:spLocks noGrp="1"/>
          </p:cNvSpPr>
          <p:nvPr>
            <p:ph type="title"/>
          </p:nvPr>
        </p:nvSpPr>
        <p:spPr/>
        <p:txBody>
          <a:bodyPr/>
          <a:lstStyle/>
          <a:p>
            <a:r>
              <a:rPr lang="en-US" dirty="0"/>
              <a:t>Debrief (homework or extension)</a:t>
            </a:r>
          </a:p>
        </p:txBody>
      </p:sp>
      <p:pic>
        <p:nvPicPr>
          <p:cNvPr id="7" name="Picture 6">
            <a:extLst>
              <a:ext uri="{FF2B5EF4-FFF2-40B4-BE49-F238E27FC236}">
                <a16:creationId xmlns:a16="http://schemas.microsoft.com/office/drawing/2014/main" id="{193A41F5-71D0-904C-8E58-8622B3A26E45}"/>
              </a:ext>
            </a:extLst>
          </p:cNvPr>
          <p:cNvPicPr>
            <a:picLocks noChangeAspect="1"/>
          </p:cNvPicPr>
          <p:nvPr/>
        </p:nvPicPr>
        <p:blipFill rotWithShape="1">
          <a:blip r:embed="rId2"/>
          <a:srcRect t="16656"/>
          <a:stretch/>
        </p:blipFill>
        <p:spPr>
          <a:xfrm flipH="1">
            <a:off x="7210473" y="1883682"/>
            <a:ext cx="5748290" cy="4790845"/>
          </a:xfrm>
          <a:prstGeom prst="rect">
            <a:avLst/>
          </a:prstGeom>
        </p:spPr>
      </p:pic>
    </p:spTree>
    <p:extLst>
      <p:ext uri="{BB962C8B-B14F-4D97-AF65-F5344CB8AC3E}">
        <p14:creationId xmlns:p14="http://schemas.microsoft.com/office/powerpoint/2010/main" val="2163912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58D66-16D5-8845-985A-E07905951340}"/>
              </a:ext>
            </a:extLst>
          </p:cNvPr>
          <p:cNvSpPr>
            <a:spLocks noGrp="1"/>
          </p:cNvSpPr>
          <p:nvPr>
            <p:ph type="title"/>
          </p:nvPr>
        </p:nvSpPr>
        <p:spPr/>
        <p:txBody>
          <a:bodyPr/>
          <a:lstStyle/>
          <a:p>
            <a:r>
              <a:rPr lang="en-US" dirty="0"/>
              <a:t>Assessment</a:t>
            </a:r>
          </a:p>
        </p:txBody>
      </p:sp>
      <p:sp>
        <p:nvSpPr>
          <p:cNvPr id="3" name="Content Placeholder 2">
            <a:extLst>
              <a:ext uri="{FF2B5EF4-FFF2-40B4-BE49-F238E27FC236}">
                <a16:creationId xmlns:a16="http://schemas.microsoft.com/office/drawing/2014/main" id="{BC6164D1-07C6-C44A-A2E1-FF2123EC6632}"/>
              </a:ext>
            </a:extLst>
          </p:cNvPr>
          <p:cNvSpPr>
            <a:spLocks noGrp="1"/>
          </p:cNvSpPr>
          <p:nvPr>
            <p:ph idx="1"/>
          </p:nvPr>
        </p:nvSpPr>
        <p:spPr>
          <a:xfrm>
            <a:off x="1090708" y="2503488"/>
            <a:ext cx="8825659" cy="3416300"/>
          </a:xfrm>
        </p:spPr>
        <p:txBody>
          <a:bodyPr>
            <a:normAutofit/>
          </a:bodyPr>
          <a:lstStyle/>
          <a:p>
            <a:r>
              <a:rPr lang="en-US" sz="2400" b="1" dirty="0"/>
              <a:t>Scorecard rubric </a:t>
            </a:r>
            <a:r>
              <a:rPr lang="en-US" sz="2400" dirty="0"/>
              <a:t>is a form of peer assessment and self-evaluation for communication skills and evidence presented.</a:t>
            </a:r>
          </a:p>
          <a:p>
            <a:r>
              <a:rPr lang="en-US" sz="2400" b="1" dirty="0"/>
              <a:t>Teacher also listens to the debate, discussion, </a:t>
            </a:r>
            <a:r>
              <a:rPr lang="en-US" sz="2400" dirty="0"/>
              <a:t>and </a:t>
            </a:r>
            <a:r>
              <a:rPr lang="en-US" sz="2400" b="1" dirty="0"/>
              <a:t>reads over the reflections</a:t>
            </a:r>
            <a:r>
              <a:rPr lang="en-US" sz="2400" dirty="0"/>
              <a:t> to determine whether students met objectives.</a:t>
            </a:r>
          </a:p>
          <a:p>
            <a:r>
              <a:rPr lang="en-US" sz="2400" dirty="0"/>
              <a:t>The </a:t>
            </a:r>
            <a:r>
              <a:rPr lang="en-US" sz="2400" b="1" dirty="0"/>
              <a:t>research could also be collected</a:t>
            </a:r>
            <a:r>
              <a:rPr lang="en-US" sz="2400" dirty="0"/>
              <a:t> for assessment of interpretive skills or research skills.</a:t>
            </a:r>
          </a:p>
        </p:txBody>
      </p:sp>
    </p:spTree>
    <p:extLst>
      <p:ext uri="{BB962C8B-B14F-4D97-AF65-F5344CB8AC3E}">
        <p14:creationId xmlns:p14="http://schemas.microsoft.com/office/powerpoint/2010/main" val="26693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85D26-C122-3648-BD54-E39A86141ED0}"/>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1565B6F4-E3E4-B949-865C-4925E067D956}"/>
              </a:ext>
            </a:extLst>
          </p:cNvPr>
          <p:cNvSpPr>
            <a:spLocks noGrp="1"/>
          </p:cNvSpPr>
          <p:nvPr>
            <p:ph idx="1"/>
          </p:nvPr>
        </p:nvSpPr>
        <p:spPr>
          <a:xfrm>
            <a:off x="1154954" y="2603500"/>
            <a:ext cx="9817846" cy="3511550"/>
          </a:xfrm>
        </p:spPr>
        <p:txBody>
          <a:bodyPr>
            <a:normAutofit fontScale="92500" lnSpcReduction="10000"/>
          </a:bodyPr>
          <a:lstStyle/>
          <a:p>
            <a:r>
              <a:rPr lang="en-US" sz="2400" dirty="0"/>
              <a:t>Students will be able to: </a:t>
            </a:r>
          </a:p>
          <a:p>
            <a:pPr lvl="1"/>
            <a:r>
              <a:rPr lang="en-US" sz="2800" b="1" dirty="0"/>
              <a:t>Exchange information in a debate </a:t>
            </a:r>
            <a:r>
              <a:rPr lang="en-US" sz="2800" dirty="0"/>
              <a:t>on bullfighting using </a:t>
            </a:r>
            <a:r>
              <a:rPr lang="en-US" sz="2800" b="1" dirty="0"/>
              <a:t>researched topics</a:t>
            </a:r>
            <a:r>
              <a:rPr lang="en-US" sz="2800" dirty="0"/>
              <a:t>, using complete sentences and asking/answering a variety of questions (NCSSFL-ACTFL, 2017)</a:t>
            </a:r>
          </a:p>
          <a:p>
            <a:pPr lvl="1"/>
            <a:r>
              <a:rPr lang="en-US" sz="2800" b="1" dirty="0"/>
              <a:t>Explain, present, and evaluate preferences, arguments, and opinions</a:t>
            </a:r>
            <a:r>
              <a:rPr lang="en-US" sz="2800" dirty="0"/>
              <a:t> on the topic of bullfighting, and </a:t>
            </a:r>
            <a:r>
              <a:rPr lang="en-US" sz="2800" b="1" dirty="0"/>
              <a:t>provide evidence </a:t>
            </a:r>
            <a:r>
              <a:rPr lang="en-US" sz="2800" dirty="0"/>
              <a:t>to support or refute these statements  (NCSSFL-ACTFL, 2017)</a:t>
            </a:r>
          </a:p>
          <a:p>
            <a:pPr lvl="1"/>
            <a:endParaRPr lang="en-US" sz="2000" dirty="0"/>
          </a:p>
          <a:p>
            <a:endParaRPr lang="en-US" dirty="0"/>
          </a:p>
        </p:txBody>
      </p:sp>
    </p:spTree>
    <p:extLst>
      <p:ext uri="{BB962C8B-B14F-4D97-AF65-F5344CB8AC3E}">
        <p14:creationId xmlns:p14="http://schemas.microsoft.com/office/powerpoint/2010/main" val="3405633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58D66-16D5-8845-985A-E07905951340}"/>
              </a:ext>
            </a:extLst>
          </p:cNvPr>
          <p:cNvSpPr>
            <a:spLocks noGrp="1"/>
          </p:cNvSpPr>
          <p:nvPr>
            <p:ph type="title"/>
          </p:nvPr>
        </p:nvSpPr>
        <p:spPr/>
        <p:txBody>
          <a:bodyPr/>
          <a:lstStyle/>
          <a:p>
            <a:r>
              <a:rPr lang="en-US" dirty="0"/>
              <a:t>Recommendations &amp; Variations</a:t>
            </a:r>
          </a:p>
        </p:txBody>
      </p:sp>
      <p:sp>
        <p:nvSpPr>
          <p:cNvPr id="3" name="Content Placeholder 2">
            <a:extLst>
              <a:ext uri="{FF2B5EF4-FFF2-40B4-BE49-F238E27FC236}">
                <a16:creationId xmlns:a16="http://schemas.microsoft.com/office/drawing/2014/main" id="{BC6164D1-07C6-C44A-A2E1-FF2123EC6632}"/>
              </a:ext>
            </a:extLst>
          </p:cNvPr>
          <p:cNvSpPr>
            <a:spLocks noGrp="1"/>
          </p:cNvSpPr>
          <p:nvPr>
            <p:ph idx="1"/>
          </p:nvPr>
        </p:nvSpPr>
        <p:spPr>
          <a:xfrm>
            <a:off x="1319308" y="2446338"/>
            <a:ext cx="8825659" cy="3416300"/>
          </a:xfrm>
        </p:spPr>
        <p:txBody>
          <a:bodyPr>
            <a:noAutofit/>
          </a:bodyPr>
          <a:lstStyle/>
          <a:p>
            <a:pPr lvl="0"/>
            <a:r>
              <a:rPr lang="en-US" sz="2800" b="1" dirty="0"/>
              <a:t>Research could be carried out at home </a:t>
            </a:r>
            <a:r>
              <a:rPr lang="en-US" sz="2800" dirty="0"/>
              <a:t>if teacher is short on class time and students have access to resources/are motivated.</a:t>
            </a:r>
          </a:p>
          <a:p>
            <a:pPr lvl="0"/>
            <a:r>
              <a:rPr lang="en-US" sz="2800" b="1" dirty="0"/>
              <a:t>Group sizes could be changed </a:t>
            </a:r>
            <a:r>
              <a:rPr lang="en-US" sz="2800" dirty="0"/>
              <a:t>and the debate card modified accordingly. </a:t>
            </a:r>
          </a:p>
          <a:p>
            <a:r>
              <a:rPr lang="en-US" sz="2800" dirty="0"/>
              <a:t>If low on time, teacher could have </a:t>
            </a:r>
            <a:r>
              <a:rPr lang="en-US" sz="2800" b="1" dirty="0"/>
              <a:t>just 1-2 groups debate rather than the whole class</a:t>
            </a:r>
            <a:r>
              <a:rPr lang="en-US" sz="2800" dirty="0"/>
              <a:t>, but everyone prepares ahead of time and chosen students are random.</a:t>
            </a:r>
          </a:p>
        </p:txBody>
      </p:sp>
    </p:spTree>
    <p:extLst>
      <p:ext uri="{BB962C8B-B14F-4D97-AF65-F5344CB8AC3E}">
        <p14:creationId xmlns:p14="http://schemas.microsoft.com/office/powerpoint/2010/main" val="3421153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DBE6F-7A78-3F4A-BB29-B8CD5143126E}"/>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ED5A4752-9AF8-9F4F-A7CC-C99A08A777CE}"/>
              </a:ext>
            </a:extLst>
          </p:cNvPr>
          <p:cNvSpPr>
            <a:spLocks noGrp="1"/>
          </p:cNvSpPr>
          <p:nvPr>
            <p:ph idx="1"/>
          </p:nvPr>
        </p:nvSpPr>
        <p:spPr>
          <a:xfrm>
            <a:off x="1154954" y="2237845"/>
            <a:ext cx="9932146" cy="4339168"/>
          </a:xfrm>
        </p:spPr>
        <p:txBody>
          <a:bodyPr>
            <a:noAutofit/>
          </a:bodyPr>
          <a:lstStyle/>
          <a:p>
            <a:r>
              <a:rPr lang="en-US" sz="2800" dirty="0"/>
              <a:t>Why chosen? It’s similar to an activity my DP students already do; I wanted to expand it</a:t>
            </a:r>
          </a:p>
          <a:p>
            <a:r>
              <a:rPr lang="en-US" sz="2800" b="1" dirty="0"/>
              <a:t>INTERCULTURAL OBJECTIVES</a:t>
            </a:r>
            <a:r>
              <a:rPr lang="en-US" sz="2800" dirty="0"/>
              <a:t>:</a:t>
            </a:r>
          </a:p>
          <a:p>
            <a:pPr lvl="1"/>
            <a:r>
              <a:rPr lang="en-US" sz="2800" dirty="0"/>
              <a:t>Research in various viewpoints= emic and etic perspectives</a:t>
            </a:r>
          </a:p>
          <a:p>
            <a:pPr lvl="1"/>
            <a:r>
              <a:rPr lang="en-US" sz="2800" i="1" dirty="0" err="1"/>
              <a:t>Savoirs</a:t>
            </a:r>
            <a:r>
              <a:rPr lang="en-US" sz="2800" i="1" dirty="0"/>
              <a:t> </a:t>
            </a:r>
            <a:r>
              <a:rPr lang="en-US" sz="2800" i="1" dirty="0" err="1"/>
              <a:t>s’engager</a:t>
            </a:r>
            <a:r>
              <a:rPr lang="en-US" sz="2800" i="1" dirty="0"/>
              <a:t> </a:t>
            </a:r>
            <a:r>
              <a:rPr lang="en-US" sz="2800" dirty="0"/>
              <a:t>(critical thinking)</a:t>
            </a:r>
          </a:p>
          <a:p>
            <a:pPr lvl="1"/>
            <a:r>
              <a:rPr lang="en-US" sz="2800" i="1" dirty="0"/>
              <a:t>Savoir</a:t>
            </a:r>
            <a:r>
              <a:rPr lang="en-US" sz="2800" dirty="0"/>
              <a:t> </a:t>
            </a:r>
            <a:r>
              <a:rPr lang="en-US" sz="2800" i="1" dirty="0" err="1"/>
              <a:t>étre</a:t>
            </a:r>
            <a:r>
              <a:rPr lang="en-US" sz="2800" dirty="0"/>
              <a:t> (suspending disbelief, revising one’s own values and beliefs)</a:t>
            </a:r>
          </a:p>
        </p:txBody>
      </p:sp>
    </p:spTree>
    <p:extLst>
      <p:ext uri="{BB962C8B-B14F-4D97-AF65-F5344CB8AC3E}">
        <p14:creationId xmlns:p14="http://schemas.microsoft.com/office/powerpoint/2010/main" val="5943239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DBE6F-7A78-3F4A-BB29-B8CD5143126E}"/>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ED5A4752-9AF8-9F4F-A7CC-C99A08A777CE}"/>
              </a:ext>
            </a:extLst>
          </p:cNvPr>
          <p:cNvSpPr>
            <a:spLocks noGrp="1"/>
          </p:cNvSpPr>
          <p:nvPr>
            <p:ph idx="1"/>
          </p:nvPr>
        </p:nvSpPr>
        <p:spPr>
          <a:xfrm>
            <a:off x="1154954" y="2571751"/>
            <a:ext cx="9932146" cy="3619500"/>
          </a:xfrm>
        </p:spPr>
        <p:txBody>
          <a:bodyPr>
            <a:noAutofit/>
          </a:bodyPr>
          <a:lstStyle/>
          <a:p>
            <a:r>
              <a:rPr lang="en-US" sz="2800" b="1" dirty="0"/>
              <a:t>COMMUNICATION OBJECTIVES</a:t>
            </a:r>
            <a:r>
              <a:rPr lang="en-US" sz="2800" dirty="0"/>
              <a:t>:</a:t>
            </a:r>
          </a:p>
          <a:p>
            <a:pPr lvl="1"/>
            <a:r>
              <a:rPr lang="en-US" sz="2800" dirty="0"/>
              <a:t>Group work &amp; discussion</a:t>
            </a:r>
          </a:p>
          <a:p>
            <a:pPr lvl="1"/>
            <a:r>
              <a:rPr lang="en-US" sz="2800" dirty="0"/>
              <a:t>Phrases for debate (pragmatics)</a:t>
            </a:r>
          </a:p>
          <a:p>
            <a:pPr lvl="1"/>
            <a:r>
              <a:rPr lang="en-US" sz="2800" dirty="0"/>
              <a:t>Peer evaluation</a:t>
            </a:r>
          </a:p>
          <a:p>
            <a:pPr lvl="1"/>
            <a:r>
              <a:rPr lang="en-US" sz="2800" dirty="0"/>
              <a:t>Research= interpretive (reading &amp; listening)</a:t>
            </a:r>
          </a:p>
          <a:p>
            <a:pPr lvl="1"/>
            <a:r>
              <a:rPr lang="en-US" sz="2800" dirty="0"/>
              <a:t>Reflection= writing</a:t>
            </a:r>
          </a:p>
        </p:txBody>
      </p:sp>
      <p:pic>
        <p:nvPicPr>
          <p:cNvPr id="4" name="Picture 3">
            <a:extLst>
              <a:ext uri="{FF2B5EF4-FFF2-40B4-BE49-F238E27FC236}">
                <a16:creationId xmlns:a16="http://schemas.microsoft.com/office/drawing/2014/main" id="{4757AE19-F502-1241-9A38-E23CFE9AB4BB}"/>
              </a:ext>
            </a:extLst>
          </p:cNvPr>
          <p:cNvPicPr>
            <a:picLocks noChangeAspect="1"/>
          </p:cNvPicPr>
          <p:nvPr/>
        </p:nvPicPr>
        <p:blipFill>
          <a:blip r:embed="rId2"/>
          <a:stretch>
            <a:fillRect/>
          </a:stretch>
        </p:blipFill>
        <p:spPr>
          <a:xfrm>
            <a:off x="7100887" y="-280773"/>
            <a:ext cx="4371760" cy="4371760"/>
          </a:xfrm>
          <a:prstGeom prst="rect">
            <a:avLst/>
          </a:prstGeom>
        </p:spPr>
      </p:pic>
    </p:spTree>
    <p:extLst>
      <p:ext uri="{BB962C8B-B14F-4D97-AF65-F5344CB8AC3E}">
        <p14:creationId xmlns:p14="http://schemas.microsoft.com/office/powerpoint/2010/main" val="39394985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6640D-1896-FD4D-8CBF-E8BA09C7C467}"/>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0B8E3392-DAF5-F641-9C9B-06A4CFB11A05}"/>
              </a:ext>
            </a:extLst>
          </p:cNvPr>
          <p:cNvSpPr>
            <a:spLocks noGrp="1"/>
          </p:cNvSpPr>
          <p:nvPr>
            <p:ph idx="1"/>
          </p:nvPr>
        </p:nvSpPr>
        <p:spPr>
          <a:xfrm>
            <a:off x="883492" y="2457451"/>
            <a:ext cx="10017871" cy="4062412"/>
          </a:xfrm>
        </p:spPr>
        <p:txBody>
          <a:bodyPr>
            <a:normAutofit fontScale="92500" lnSpcReduction="20000"/>
          </a:bodyPr>
          <a:lstStyle/>
          <a:p>
            <a:r>
              <a:rPr lang="en-US" dirty="0" err="1"/>
              <a:t>Caropat</a:t>
            </a:r>
            <a:r>
              <a:rPr lang="en-US" dirty="0"/>
              <a:t>. (2007, January 6). </a:t>
            </a:r>
            <a:r>
              <a:rPr lang="en-US" i="1" dirty="0"/>
              <a:t>Bullfighter toreador </a:t>
            </a:r>
            <a:r>
              <a:rPr lang="en-US" dirty="0"/>
              <a:t>[digital image]. Retrieved from </a:t>
            </a:r>
            <a:r>
              <a:rPr lang="en-US" dirty="0">
                <a:hlinkClick r:id="rId2"/>
              </a:rPr>
              <a:t>https://pixabay.com/en/bullfight-toreador-arenas-beaucaire-1957719/</a:t>
            </a:r>
            <a:r>
              <a:rPr lang="en-US" dirty="0"/>
              <a:t> </a:t>
            </a:r>
          </a:p>
          <a:p>
            <a:r>
              <a:rPr lang="en-US" dirty="0"/>
              <a:t>Corbett, J. (2010). </a:t>
            </a:r>
            <a:r>
              <a:rPr lang="en-US" i="1" dirty="0"/>
              <a:t>Intercultural Language Activities</a:t>
            </a:r>
            <a:r>
              <a:rPr lang="en-US" dirty="0"/>
              <a:t>. Cambridge: Cambridge University Press. </a:t>
            </a:r>
          </a:p>
          <a:p>
            <a:r>
              <a:rPr lang="en-US" dirty="0" err="1"/>
              <a:t>Hatyza</a:t>
            </a:r>
            <a:r>
              <a:rPr lang="en-US" dirty="0"/>
              <a:t>. (2015, April 22). </a:t>
            </a:r>
            <a:r>
              <a:rPr lang="en-US" i="1" dirty="0"/>
              <a:t>International baccalaureate diploma program </a:t>
            </a:r>
            <a:r>
              <a:rPr lang="en-US" dirty="0"/>
              <a:t>[digital image]. Retrieved from </a:t>
            </a:r>
            <a:r>
              <a:rPr lang="en-US" dirty="0">
                <a:hlinkClick r:id="rId3"/>
              </a:rPr>
              <a:t>https://commons.wikimedia.org/wiki/File:International-Baccalaureate-Diploma-Program.jpg</a:t>
            </a:r>
            <a:r>
              <a:rPr lang="en-US" dirty="0"/>
              <a:t>  </a:t>
            </a:r>
          </a:p>
          <a:p>
            <a:r>
              <a:rPr lang="en-US" dirty="0"/>
              <a:t>NCSSFL-ACTFL (2017). </a:t>
            </a:r>
            <a:r>
              <a:rPr lang="en-US" i="1" dirty="0"/>
              <a:t>NCSSFL-ACTFL Can-Do Statements</a:t>
            </a:r>
            <a:r>
              <a:rPr lang="en-US" dirty="0"/>
              <a:t>. Retrieved from </a:t>
            </a:r>
            <a:r>
              <a:rPr lang="en-US" dirty="0">
                <a:hlinkClick r:id="rId4"/>
              </a:rPr>
              <a:t>https://www.actfl.org/publications/guidelines-and-manuals/ncssfl-actfl-can-do-statements</a:t>
            </a:r>
            <a:r>
              <a:rPr lang="en-US" dirty="0"/>
              <a:t> </a:t>
            </a:r>
          </a:p>
          <a:p>
            <a:r>
              <a:rPr lang="en-US" dirty="0" err="1"/>
              <a:t>Palomaironique</a:t>
            </a:r>
            <a:r>
              <a:rPr lang="en-US" dirty="0"/>
              <a:t>. (2012, November 11). </a:t>
            </a:r>
            <a:r>
              <a:rPr lang="en-US" i="1" dirty="0"/>
              <a:t>People talking bubbles </a:t>
            </a:r>
            <a:r>
              <a:rPr lang="en-US" dirty="0"/>
              <a:t>[digital image]. Retrieved from </a:t>
            </a:r>
            <a:r>
              <a:rPr lang="en-US" dirty="0">
                <a:hlinkClick r:id="rId5"/>
              </a:rPr>
              <a:t>http://www.publicdomainfiles.com/show_file.php?id=13526604611508</a:t>
            </a:r>
            <a:r>
              <a:rPr lang="en-US" dirty="0"/>
              <a:t> </a:t>
            </a:r>
          </a:p>
          <a:p>
            <a:r>
              <a:rPr lang="en-US" i="1" dirty="0"/>
              <a:t>Smartphone hand screen. </a:t>
            </a:r>
            <a:r>
              <a:rPr lang="en-US" dirty="0"/>
              <a:t>(2017, February 10). [digital image]. Retrieved from </a:t>
            </a:r>
            <a:r>
              <a:rPr lang="en-US" dirty="0">
                <a:hlinkClick r:id="rId6"/>
              </a:rPr>
              <a:t>https://pxhere.com/en/photo/670674</a:t>
            </a:r>
            <a:r>
              <a:rPr lang="en-US" dirty="0"/>
              <a:t> </a:t>
            </a:r>
          </a:p>
          <a:p>
            <a:r>
              <a:rPr lang="en-US" dirty="0"/>
              <a:t>Snap, Inc. (2018). </a:t>
            </a:r>
            <a:r>
              <a:rPr lang="en-US" dirty="0" err="1"/>
              <a:t>Bitmoji</a:t>
            </a:r>
            <a:r>
              <a:rPr lang="en-US" dirty="0"/>
              <a:t> for Chrome [Google Chrome Extension]. Retrieved from </a:t>
            </a:r>
            <a:r>
              <a:rPr lang="en-US" dirty="0">
                <a:hlinkClick r:id="rId7"/>
              </a:rPr>
              <a:t>https://www.bitmoji.com/</a:t>
            </a:r>
            <a:r>
              <a:rPr lang="en-US" dirty="0"/>
              <a:t> </a:t>
            </a:r>
          </a:p>
        </p:txBody>
      </p:sp>
    </p:spTree>
    <p:extLst>
      <p:ext uri="{BB962C8B-B14F-4D97-AF65-F5344CB8AC3E}">
        <p14:creationId xmlns:p14="http://schemas.microsoft.com/office/powerpoint/2010/main" val="3463929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85D26-C122-3648-BD54-E39A86141ED0}"/>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1565B6F4-E3E4-B949-865C-4925E067D956}"/>
              </a:ext>
            </a:extLst>
          </p:cNvPr>
          <p:cNvSpPr>
            <a:spLocks noGrp="1"/>
          </p:cNvSpPr>
          <p:nvPr>
            <p:ph idx="1"/>
          </p:nvPr>
        </p:nvSpPr>
        <p:spPr>
          <a:xfrm>
            <a:off x="1154954" y="2603500"/>
            <a:ext cx="9774984" cy="3416300"/>
          </a:xfrm>
        </p:spPr>
        <p:txBody>
          <a:bodyPr>
            <a:normAutofit/>
          </a:bodyPr>
          <a:lstStyle/>
          <a:p>
            <a:r>
              <a:rPr lang="en-US" sz="2400" dirty="0"/>
              <a:t>Students will be able to: </a:t>
            </a:r>
          </a:p>
          <a:p>
            <a:pPr lvl="1"/>
            <a:r>
              <a:rPr lang="en-US" sz="2800" dirty="0"/>
              <a:t>Recognize that </a:t>
            </a:r>
            <a:r>
              <a:rPr lang="en-US" sz="2800" b="1" dirty="0"/>
              <a:t>significant differences in opinion and behavior exist within Spanish-speaking culture</a:t>
            </a:r>
            <a:r>
              <a:rPr lang="en-US" sz="2800" dirty="0"/>
              <a:t> on the topic of bullfighting (NCSSFL-ACTFL, 2017) </a:t>
            </a:r>
          </a:p>
          <a:p>
            <a:pPr lvl="1"/>
            <a:r>
              <a:rPr lang="en-US" sz="2800" dirty="0"/>
              <a:t>Follow the main message </a:t>
            </a:r>
            <a:r>
              <a:rPr lang="en-US" sz="2800" b="1" dirty="0"/>
              <a:t>to interpret straightforward, sometimes descriptive informational texts </a:t>
            </a:r>
            <a:r>
              <a:rPr lang="en-US" sz="2800" dirty="0"/>
              <a:t>(NCSSFL-ACTFL, 2017)</a:t>
            </a:r>
          </a:p>
          <a:p>
            <a:pPr lvl="1"/>
            <a:endParaRPr lang="en-US" sz="2000" dirty="0"/>
          </a:p>
          <a:p>
            <a:endParaRPr lang="en-US" dirty="0"/>
          </a:p>
        </p:txBody>
      </p:sp>
    </p:spTree>
    <p:extLst>
      <p:ext uri="{BB962C8B-B14F-4D97-AF65-F5344CB8AC3E}">
        <p14:creationId xmlns:p14="http://schemas.microsoft.com/office/powerpoint/2010/main" val="2956827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B0594-1A58-D94A-8475-8D2C5681D818}"/>
              </a:ext>
            </a:extLst>
          </p:cNvPr>
          <p:cNvSpPr>
            <a:spLocks noGrp="1"/>
          </p:cNvSpPr>
          <p:nvPr>
            <p:ph type="title"/>
          </p:nvPr>
        </p:nvSpPr>
        <p:spPr/>
        <p:txBody>
          <a:bodyPr/>
          <a:lstStyle/>
          <a:p>
            <a:r>
              <a:rPr lang="en-US" dirty="0"/>
              <a:t>Materials</a:t>
            </a:r>
          </a:p>
        </p:txBody>
      </p:sp>
      <p:sp>
        <p:nvSpPr>
          <p:cNvPr id="3" name="Content Placeholder 2">
            <a:extLst>
              <a:ext uri="{FF2B5EF4-FFF2-40B4-BE49-F238E27FC236}">
                <a16:creationId xmlns:a16="http://schemas.microsoft.com/office/drawing/2014/main" id="{0ED36BF5-5CF5-5940-92B2-654CE8684C29}"/>
              </a:ext>
            </a:extLst>
          </p:cNvPr>
          <p:cNvSpPr>
            <a:spLocks noGrp="1"/>
          </p:cNvSpPr>
          <p:nvPr>
            <p:ph idx="1"/>
          </p:nvPr>
        </p:nvSpPr>
        <p:spPr>
          <a:xfrm>
            <a:off x="757238" y="2603500"/>
            <a:ext cx="10458450" cy="3416300"/>
          </a:xfrm>
        </p:spPr>
        <p:txBody>
          <a:bodyPr>
            <a:normAutofit/>
          </a:bodyPr>
          <a:lstStyle/>
          <a:p>
            <a:pPr lvl="1"/>
            <a:r>
              <a:rPr lang="en-US" sz="3200" dirty="0"/>
              <a:t>1 device per student with Internet access</a:t>
            </a:r>
          </a:p>
          <a:p>
            <a:pPr lvl="1"/>
            <a:r>
              <a:rPr lang="en-US" sz="3200" dirty="0"/>
              <a:t>1 copy per student of the </a:t>
            </a:r>
            <a:r>
              <a:rPr lang="en-US" sz="3200" i="1" dirty="0" err="1"/>
              <a:t>tauromaquía</a:t>
            </a:r>
            <a:r>
              <a:rPr lang="en-US" sz="3200" dirty="0"/>
              <a:t> worksheet</a:t>
            </a:r>
          </a:p>
          <a:p>
            <a:pPr lvl="1"/>
            <a:r>
              <a:rPr lang="en-US" sz="3200" dirty="0"/>
              <a:t>1 whiteboard (for the teacher)</a:t>
            </a:r>
          </a:p>
          <a:p>
            <a:pPr lvl="1"/>
            <a:endParaRPr lang="en-US" sz="2600" dirty="0"/>
          </a:p>
        </p:txBody>
      </p:sp>
      <p:pic>
        <p:nvPicPr>
          <p:cNvPr id="6" name="Picture 5">
            <a:extLst>
              <a:ext uri="{FF2B5EF4-FFF2-40B4-BE49-F238E27FC236}">
                <a16:creationId xmlns:a16="http://schemas.microsoft.com/office/drawing/2014/main" id="{8A411742-F95C-1E46-B90A-D39F6FF0EEA8}"/>
              </a:ext>
            </a:extLst>
          </p:cNvPr>
          <p:cNvPicPr>
            <a:picLocks noChangeAspect="1"/>
          </p:cNvPicPr>
          <p:nvPr/>
        </p:nvPicPr>
        <p:blipFill>
          <a:blip r:embed="rId2"/>
          <a:stretch>
            <a:fillRect/>
          </a:stretch>
        </p:blipFill>
        <p:spPr>
          <a:xfrm>
            <a:off x="8016286" y="3876215"/>
            <a:ext cx="3492500" cy="2324100"/>
          </a:xfrm>
          <a:prstGeom prst="rect">
            <a:avLst/>
          </a:prstGeom>
        </p:spPr>
      </p:pic>
      <p:sp>
        <p:nvSpPr>
          <p:cNvPr id="7" name="Rectangle 6">
            <a:extLst>
              <a:ext uri="{FF2B5EF4-FFF2-40B4-BE49-F238E27FC236}">
                <a16:creationId xmlns:a16="http://schemas.microsoft.com/office/drawing/2014/main" id="{9CD28EBF-2151-0445-900E-A092CD47FDA1}"/>
              </a:ext>
            </a:extLst>
          </p:cNvPr>
          <p:cNvSpPr/>
          <p:nvPr/>
        </p:nvSpPr>
        <p:spPr>
          <a:xfrm>
            <a:off x="8528483" y="6343190"/>
            <a:ext cx="2980303" cy="307777"/>
          </a:xfrm>
          <a:prstGeom prst="rect">
            <a:avLst/>
          </a:prstGeom>
        </p:spPr>
        <p:txBody>
          <a:bodyPr wrap="none">
            <a:spAutoFit/>
          </a:bodyPr>
          <a:lstStyle/>
          <a:p>
            <a:r>
              <a:rPr lang="en-US" sz="1400" i="1" dirty="0"/>
              <a:t>Smartphone hand screen </a:t>
            </a:r>
            <a:r>
              <a:rPr lang="en-US" sz="1400" dirty="0"/>
              <a:t>(2017)</a:t>
            </a:r>
          </a:p>
        </p:txBody>
      </p:sp>
    </p:spTree>
    <p:extLst>
      <p:ext uri="{BB962C8B-B14F-4D97-AF65-F5344CB8AC3E}">
        <p14:creationId xmlns:p14="http://schemas.microsoft.com/office/powerpoint/2010/main" val="2048661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B0594-1A58-D94A-8475-8D2C5681D818}"/>
              </a:ext>
            </a:extLst>
          </p:cNvPr>
          <p:cNvSpPr>
            <a:spLocks noGrp="1"/>
          </p:cNvSpPr>
          <p:nvPr>
            <p:ph type="title"/>
          </p:nvPr>
        </p:nvSpPr>
        <p:spPr/>
        <p:txBody>
          <a:bodyPr/>
          <a:lstStyle/>
          <a:p>
            <a:r>
              <a:rPr lang="en-US" dirty="0"/>
              <a:t>Preparation &amp; Materials</a:t>
            </a:r>
          </a:p>
        </p:txBody>
      </p:sp>
      <p:sp>
        <p:nvSpPr>
          <p:cNvPr id="3" name="Content Placeholder 2">
            <a:extLst>
              <a:ext uri="{FF2B5EF4-FFF2-40B4-BE49-F238E27FC236}">
                <a16:creationId xmlns:a16="http://schemas.microsoft.com/office/drawing/2014/main" id="{0ED36BF5-5CF5-5940-92B2-654CE8684C29}"/>
              </a:ext>
            </a:extLst>
          </p:cNvPr>
          <p:cNvSpPr>
            <a:spLocks noGrp="1"/>
          </p:cNvSpPr>
          <p:nvPr>
            <p:ph idx="1"/>
          </p:nvPr>
        </p:nvSpPr>
        <p:spPr>
          <a:xfrm>
            <a:off x="757238" y="2603500"/>
            <a:ext cx="10458450" cy="3416300"/>
          </a:xfrm>
        </p:spPr>
        <p:txBody>
          <a:bodyPr>
            <a:normAutofit/>
          </a:bodyPr>
          <a:lstStyle/>
          <a:p>
            <a:r>
              <a:rPr lang="en-US" sz="2800" b="1" dirty="0"/>
              <a:t>Materials</a:t>
            </a:r>
            <a:r>
              <a:rPr lang="en-US" sz="2800" dirty="0"/>
              <a:t>: </a:t>
            </a:r>
          </a:p>
          <a:p>
            <a:pPr lvl="1"/>
            <a:r>
              <a:rPr lang="en-US" sz="2600" dirty="0"/>
              <a:t>1 device per student with Internet access</a:t>
            </a:r>
          </a:p>
          <a:p>
            <a:pPr lvl="1"/>
            <a:r>
              <a:rPr lang="en-US" sz="2600" dirty="0"/>
              <a:t>1 copy per student of the </a:t>
            </a:r>
            <a:r>
              <a:rPr lang="en-US" sz="2600" dirty="0" err="1"/>
              <a:t>tauromaquía</a:t>
            </a:r>
            <a:r>
              <a:rPr lang="en-US" sz="2600" dirty="0"/>
              <a:t> worksheet</a:t>
            </a:r>
          </a:p>
          <a:p>
            <a:pPr lvl="1"/>
            <a:endParaRPr lang="en-US" sz="2600" dirty="0"/>
          </a:p>
        </p:txBody>
      </p:sp>
      <p:pic>
        <p:nvPicPr>
          <p:cNvPr id="4" name="Picture 3">
            <a:extLst>
              <a:ext uri="{FF2B5EF4-FFF2-40B4-BE49-F238E27FC236}">
                <a16:creationId xmlns:a16="http://schemas.microsoft.com/office/drawing/2014/main" id="{7D53D879-E52E-7B4C-AEF9-D09B6AEC7989}"/>
              </a:ext>
            </a:extLst>
          </p:cNvPr>
          <p:cNvPicPr>
            <a:picLocks noChangeAspect="1"/>
          </p:cNvPicPr>
          <p:nvPr/>
        </p:nvPicPr>
        <p:blipFill>
          <a:blip r:embed="rId2"/>
          <a:stretch>
            <a:fillRect/>
          </a:stretch>
        </p:blipFill>
        <p:spPr>
          <a:xfrm>
            <a:off x="847529" y="0"/>
            <a:ext cx="5276201" cy="6858000"/>
          </a:xfrm>
          <a:prstGeom prst="rect">
            <a:avLst/>
          </a:prstGeom>
        </p:spPr>
      </p:pic>
      <p:pic>
        <p:nvPicPr>
          <p:cNvPr id="6" name="Picture 5">
            <a:extLst>
              <a:ext uri="{FF2B5EF4-FFF2-40B4-BE49-F238E27FC236}">
                <a16:creationId xmlns:a16="http://schemas.microsoft.com/office/drawing/2014/main" id="{91D8BB63-15A7-BC46-8C25-3AC92718FBFF}"/>
              </a:ext>
            </a:extLst>
          </p:cNvPr>
          <p:cNvPicPr>
            <a:picLocks noChangeAspect="1"/>
          </p:cNvPicPr>
          <p:nvPr/>
        </p:nvPicPr>
        <p:blipFill>
          <a:blip r:embed="rId3"/>
          <a:stretch>
            <a:fillRect/>
          </a:stretch>
        </p:blipFill>
        <p:spPr>
          <a:xfrm>
            <a:off x="6123730" y="0"/>
            <a:ext cx="5296486" cy="6858000"/>
          </a:xfrm>
          <a:prstGeom prst="rect">
            <a:avLst/>
          </a:prstGeom>
        </p:spPr>
      </p:pic>
      <p:pic>
        <p:nvPicPr>
          <p:cNvPr id="8" name="Picture 7">
            <a:extLst>
              <a:ext uri="{FF2B5EF4-FFF2-40B4-BE49-F238E27FC236}">
                <a16:creationId xmlns:a16="http://schemas.microsoft.com/office/drawing/2014/main" id="{CBACA038-72DE-C641-B545-02B24E3D3B1A}"/>
              </a:ext>
            </a:extLst>
          </p:cNvPr>
          <p:cNvPicPr>
            <a:picLocks noChangeAspect="1"/>
          </p:cNvPicPr>
          <p:nvPr/>
        </p:nvPicPr>
        <p:blipFill>
          <a:blip r:embed="rId4"/>
          <a:stretch>
            <a:fillRect/>
          </a:stretch>
        </p:blipFill>
        <p:spPr>
          <a:xfrm>
            <a:off x="3343362" y="0"/>
            <a:ext cx="5505275" cy="6858000"/>
          </a:xfrm>
          <a:prstGeom prst="rect">
            <a:avLst/>
          </a:prstGeom>
        </p:spPr>
      </p:pic>
    </p:spTree>
    <p:extLst>
      <p:ext uri="{BB962C8B-B14F-4D97-AF65-F5344CB8AC3E}">
        <p14:creationId xmlns:p14="http://schemas.microsoft.com/office/powerpoint/2010/main" val="135581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B0594-1A58-D94A-8475-8D2C5681D818}"/>
              </a:ext>
            </a:extLst>
          </p:cNvPr>
          <p:cNvSpPr>
            <a:spLocks noGrp="1"/>
          </p:cNvSpPr>
          <p:nvPr>
            <p:ph type="title"/>
          </p:nvPr>
        </p:nvSpPr>
        <p:spPr/>
        <p:txBody>
          <a:bodyPr/>
          <a:lstStyle/>
          <a:p>
            <a:r>
              <a:rPr lang="en-US" dirty="0"/>
              <a:t>Preparation</a:t>
            </a:r>
          </a:p>
        </p:txBody>
      </p:sp>
      <p:sp>
        <p:nvSpPr>
          <p:cNvPr id="3" name="Content Placeholder 2">
            <a:extLst>
              <a:ext uri="{FF2B5EF4-FFF2-40B4-BE49-F238E27FC236}">
                <a16:creationId xmlns:a16="http://schemas.microsoft.com/office/drawing/2014/main" id="{0ED36BF5-5CF5-5940-92B2-654CE8684C29}"/>
              </a:ext>
            </a:extLst>
          </p:cNvPr>
          <p:cNvSpPr>
            <a:spLocks noGrp="1"/>
          </p:cNvSpPr>
          <p:nvPr>
            <p:ph idx="1"/>
          </p:nvPr>
        </p:nvSpPr>
        <p:spPr>
          <a:xfrm>
            <a:off x="757238" y="2603500"/>
            <a:ext cx="10458450" cy="3416300"/>
          </a:xfrm>
        </p:spPr>
        <p:txBody>
          <a:bodyPr>
            <a:normAutofit/>
          </a:bodyPr>
          <a:lstStyle/>
          <a:p>
            <a:r>
              <a:rPr lang="en-US" sz="2600" dirty="0"/>
              <a:t>Prior to this lesson, students need to be familiar with:</a:t>
            </a:r>
          </a:p>
          <a:p>
            <a:pPr lvl="1"/>
            <a:r>
              <a:rPr lang="en-US" sz="2400" dirty="0"/>
              <a:t>How to research on the Internet and determine validity, reliability, and utility of sources; how to cite sources properly</a:t>
            </a:r>
          </a:p>
          <a:p>
            <a:pPr lvl="1"/>
            <a:r>
              <a:rPr lang="en-US" sz="2400" dirty="0"/>
              <a:t>Debate phrases such as </a:t>
            </a:r>
            <a:r>
              <a:rPr lang="en-US" sz="2400" i="1" dirty="0"/>
              <a:t>I agree</a:t>
            </a:r>
            <a:r>
              <a:rPr lang="en-US" sz="2400" dirty="0"/>
              <a:t> or </a:t>
            </a:r>
            <a:r>
              <a:rPr lang="en-US" sz="2400" i="1" dirty="0"/>
              <a:t>On the other hand,</a:t>
            </a:r>
            <a:r>
              <a:rPr lang="en-US" sz="2400" dirty="0"/>
              <a:t> etc. </a:t>
            </a:r>
            <a:r>
              <a:rPr lang="en-US" sz="2400" i="1" dirty="0">
                <a:solidFill>
                  <a:srgbClr val="7030A0"/>
                </a:solidFill>
              </a:rPr>
              <a:t>(more about this later)</a:t>
            </a:r>
          </a:p>
          <a:p>
            <a:pPr lvl="1"/>
            <a:r>
              <a:rPr lang="en-US" sz="2400" dirty="0"/>
              <a:t>Basic vocabulary related to bullfighting (bull, stadium, bullfighter, etc.)</a:t>
            </a:r>
          </a:p>
          <a:p>
            <a:pPr lvl="1"/>
            <a:endParaRPr lang="en-US" sz="2600" dirty="0"/>
          </a:p>
        </p:txBody>
      </p:sp>
    </p:spTree>
    <p:extLst>
      <p:ext uri="{BB962C8B-B14F-4D97-AF65-F5344CB8AC3E}">
        <p14:creationId xmlns:p14="http://schemas.microsoft.com/office/powerpoint/2010/main" val="2333995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1EC8B-2850-3A45-95BD-3E1A4EA89190}"/>
              </a:ext>
            </a:extLst>
          </p:cNvPr>
          <p:cNvSpPr>
            <a:spLocks noGrp="1"/>
          </p:cNvSpPr>
          <p:nvPr>
            <p:ph type="title"/>
          </p:nvPr>
        </p:nvSpPr>
        <p:spPr/>
        <p:txBody>
          <a:bodyPr/>
          <a:lstStyle/>
          <a:p>
            <a:r>
              <a:rPr lang="en-US" dirty="0"/>
              <a:t>Lesson presentation</a:t>
            </a:r>
          </a:p>
        </p:txBody>
      </p:sp>
      <p:sp>
        <p:nvSpPr>
          <p:cNvPr id="3" name="Content Placeholder 2">
            <a:extLst>
              <a:ext uri="{FF2B5EF4-FFF2-40B4-BE49-F238E27FC236}">
                <a16:creationId xmlns:a16="http://schemas.microsoft.com/office/drawing/2014/main" id="{F7BDDFB2-508B-CF4C-AC19-A99CDF1F122E}"/>
              </a:ext>
            </a:extLst>
          </p:cNvPr>
          <p:cNvSpPr>
            <a:spLocks noGrp="1"/>
          </p:cNvSpPr>
          <p:nvPr>
            <p:ph idx="1"/>
          </p:nvPr>
        </p:nvSpPr>
        <p:spPr>
          <a:xfrm>
            <a:off x="7056017" y="6089650"/>
            <a:ext cx="8825659" cy="3416300"/>
          </a:xfrm>
        </p:spPr>
        <p:txBody>
          <a:bodyPr/>
          <a:lstStyle/>
          <a:p>
            <a:pPr marL="0" indent="0">
              <a:buNone/>
            </a:pPr>
            <a:r>
              <a:rPr lang="en-US" dirty="0"/>
              <a:t>Snap Inc. (2018)</a:t>
            </a:r>
          </a:p>
        </p:txBody>
      </p:sp>
      <p:pic>
        <p:nvPicPr>
          <p:cNvPr id="4" name="Picture 3">
            <a:extLst>
              <a:ext uri="{FF2B5EF4-FFF2-40B4-BE49-F238E27FC236}">
                <a16:creationId xmlns:a16="http://schemas.microsoft.com/office/drawing/2014/main" id="{4BBA00E7-62B7-7F41-BCF7-18CE9BC21C03}"/>
              </a:ext>
            </a:extLst>
          </p:cNvPr>
          <p:cNvPicPr>
            <a:picLocks noChangeAspect="1"/>
          </p:cNvPicPr>
          <p:nvPr/>
        </p:nvPicPr>
        <p:blipFill rotWithShape="1">
          <a:blip r:embed="rId2"/>
          <a:srcRect t="38117"/>
          <a:stretch/>
        </p:blipFill>
        <p:spPr>
          <a:xfrm>
            <a:off x="2249135" y="2400302"/>
            <a:ext cx="6740035" cy="4170892"/>
          </a:xfrm>
          <a:prstGeom prst="rect">
            <a:avLst/>
          </a:prstGeom>
        </p:spPr>
      </p:pic>
      <p:sp>
        <p:nvSpPr>
          <p:cNvPr id="5" name="Rectangle 4">
            <a:extLst>
              <a:ext uri="{FF2B5EF4-FFF2-40B4-BE49-F238E27FC236}">
                <a16:creationId xmlns:a16="http://schemas.microsoft.com/office/drawing/2014/main" id="{BFB61CC2-D8BB-7549-BD40-5EDD743C29BE}"/>
              </a:ext>
            </a:extLst>
          </p:cNvPr>
          <p:cNvSpPr/>
          <p:nvPr/>
        </p:nvSpPr>
        <p:spPr>
          <a:xfrm>
            <a:off x="1828800" y="2228849"/>
            <a:ext cx="2686050" cy="1585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E2F5411B-E5D5-F343-B4B4-6762F3241484}"/>
              </a:ext>
            </a:extLst>
          </p:cNvPr>
          <p:cNvSpPr/>
          <p:nvPr/>
        </p:nvSpPr>
        <p:spPr>
          <a:xfrm>
            <a:off x="6798842" y="2317748"/>
            <a:ext cx="2686050" cy="12827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7DD317E-5BA7-2347-B61D-562BBEB2179C}"/>
              </a:ext>
            </a:extLst>
          </p:cNvPr>
          <p:cNvSpPr/>
          <p:nvPr/>
        </p:nvSpPr>
        <p:spPr>
          <a:xfrm>
            <a:off x="1981200" y="2381249"/>
            <a:ext cx="2533650" cy="1433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E266585-B637-6345-8362-55A5C190F168}"/>
              </a:ext>
            </a:extLst>
          </p:cNvPr>
          <p:cNvSpPr/>
          <p:nvPr/>
        </p:nvSpPr>
        <p:spPr>
          <a:xfrm>
            <a:off x="4005051" y="2317749"/>
            <a:ext cx="1183645" cy="2857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Callout 8">
            <a:extLst>
              <a:ext uri="{FF2B5EF4-FFF2-40B4-BE49-F238E27FC236}">
                <a16:creationId xmlns:a16="http://schemas.microsoft.com/office/drawing/2014/main" id="{FA312F53-746B-DD4A-8B56-75494E127CCC}"/>
              </a:ext>
            </a:extLst>
          </p:cNvPr>
          <p:cNvSpPr/>
          <p:nvPr/>
        </p:nvSpPr>
        <p:spPr>
          <a:xfrm>
            <a:off x="7258050" y="1214438"/>
            <a:ext cx="3186113" cy="1914525"/>
          </a:xfrm>
          <a:prstGeom prst="wedgeEllipseCallout">
            <a:avLst>
              <a:gd name="adj1" fmla="val -65228"/>
              <a:gd name="adj2" fmla="val 639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Hello! How are you?</a:t>
            </a:r>
          </a:p>
        </p:txBody>
      </p:sp>
    </p:spTree>
    <p:extLst>
      <p:ext uri="{BB962C8B-B14F-4D97-AF65-F5344CB8AC3E}">
        <p14:creationId xmlns:p14="http://schemas.microsoft.com/office/powerpoint/2010/main" val="385315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{1CBB1A49-EC12-DC40-BEF0-F350014F3DF8}tf10001076</Template>
  <TotalTime>2880</TotalTime>
  <Words>2006</Words>
  <Application>Microsoft Macintosh PowerPoint</Application>
  <PresentationFormat>Widescreen</PresentationFormat>
  <Paragraphs>156</Paragraphs>
  <Slides>43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Century Gothic</vt:lpstr>
      <vt:lpstr>Wingdings 3</vt:lpstr>
      <vt:lpstr>Ion Boardroom</vt:lpstr>
      <vt:lpstr>Intercultural Activity Design</vt:lpstr>
      <vt:lpstr>“Interact” Activity Summary: Bullfighting debate</vt:lpstr>
      <vt:lpstr>Context</vt:lpstr>
      <vt:lpstr>Objectives</vt:lpstr>
      <vt:lpstr>Objectives</vt:lpstr>
      <vt:lpstr>Materials</vt:lpstr>
      <vt:lpstr>Preparation &amp; Materials</vt:lpstr>
      <vt:lpstr>Preparation</vt:lpstr>
      <vt:lpstr>Lesson presentation</vt:lpstr>
      <vt:lpstr>DÍA 1: Day 1</vt:lpstr>
      <vt:lpstr>5 minutos</vt:lpstr>
      <vt:lpstr>PowerPoint Presentation</vt:lpstr>
      <vt:lpstr>PowerPoint Presentation</vt:lpstr>
      <vt:lpstr>7-10 minutos</vt:lpstr>
      <vt:lpstr>PowerPoint Presentation</vt:lpstr>
      <vt:lpstr>PowerPoint Presentation</vt:lpstr>
      <vt:lpstr>PowerPoint Presentation</vt:lpstr>
      <vt:lpstr>PowerPoint Presentation</vt:lpstr>
      <vt:lpstr>PowerPoint Presentation</vt:lpstr>
      <vt:lpstr>1-2 min</vt:lpstr>
      <vt:lpstr>PowerPoint Presentation</vt:lpstr>
      <vt:lpstr>DíA 1/DÍA 2: Investigación</vt:lpstr>
      <vt:lpstr>DÍA 2/3: Frases para el debate</vt:lpstr>
      <vt:lpstr>PowerPoint Presentation</vt:lpstr>
      <vt:lpstr>PowerPoint Presentation</vt:lpstr>
      <vt:lpstr>PowerPoint Presentation</vt:lpstr>
      <vt:lpstr>7-10 minutos</vt:lpstr>
      <vt:lpstr>PowerPoint Presentation</vt:lpstr>
      <vt:lpstr>EXAMPLE</vt:lpstr>
      <vt:lpstr>PowerPoint Presentation</vt:lpstr>
      <vt:lpstr>DÍA 3/4: DEBATE</vt:lpstr>
      <vt:lpstr>5 minutos</vt:lpstr>
      <vt:lpstr>DEBATE HAPPENS</vt:lpstr>
      <vt:lpstr>Después del debate (After the debate)</vt:lpstr>
      <vt:lpstr>PowerPoint Presentation</vt:lpstr>
      <vt:lpstr>Después del debate (After the debate)</vt:lpstr>
      <vt:lpstr>PowerPoint Presentation</vt:lpstr>
      <vt:lpstr>Debrief (homework or extension)</vt:lpstr>
      <vt:lpstr>Assessment</vt:lpstr>
      <vt:lpstr>Recommendations &amp; Variations</vt:lpstr>
      <vt:lpstr>Rationale</vt:lpstr>
      <vt:lpstr>Rationale</vt:lpstr>
      <vt:lpstr>Resources</vt:lpstr>
    </vt:vector>
  </TitlesOfParts>
  <Company/>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Intercultural Activity Design</dc:title>
  <dc:creator>Microsoft Office User</dc:creator>
  <cp:lastModifiedBy>Microsoft Office User</cp:lastModifiedBy>
  <cp:revision>61</cp:revision>
  <dcterms:created xsi:type="dcterms:W3CDTF">2018-08-10T13:29:27Z</dcterms:created>
  <dcterms:modified xsi:type="dcterms:W3CDTF">2018-08-12T13:29:58Z</dcterms:modified>
</cp:coreProperties>
</file>